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3"/>
  </p:notesMasterIdLst>
  <p:handoutMasterIdLst>
    <p:handoutMasterId r:id="rId34"/>
  </p:handoutMasterIdLst>
  <p:sldIdLst>
    <p:sldId id="458" r:id="rId5"/>
    <p:sldId id="489" r:id="rId6"/>
    <p:sldId id="529" r:id="rId7"/>
    <p:sldId id="494" r:id="rId8"/>
    <p:sldId id="540" r:id="rId9"/>
    <p:sldId id="497" r:id="rId10"/>
    <p:sldId id="530" r:id="rId11"/>
    <p:sldId id="545" r:id="rId12"/>
    <p:sldId id="516" r:id="rId13"/>
    <p:sldId id="546" r:id="rId14"/>
    <p:sldId id="541" r:id="rId15"/>
    <p:sldId id="538" r:id="rId16"/>
    <p:sldId id="539" r:id="rId17"/>
    <p:sldId id="496" r:id="rId18"/>
    <p:sldId id="498" r:id="rId19"/>
    <p:sldId id="543" r:id="rId20"/>
    <p:sldId id="500" r:id="rId21"/>
    <p:sldId id="544" r:id="rId22"/>
    <p:sldId id="535" r:id="rId23"/>
    <p:sldId id="549" r:id="rId24"/>
    <p:sldId id="548" r:id="rId25"/>
    <p:sldId id="519" r:id="rId26"/>
    <p:sldId id="524" r:id="rId27"/>
    <p:sldId id="536" r:id="rId28"/>
    <p:sldId id="537" r:id="rId29"/>
    <p:sldId id="547" r:id="rId30"/>
    <p:sldId id="550" r:id="rId31"/>
    <p:sldId id="352" r:id="rId32"/>
  </p:sldIdLst>
  <p:sldSz cx="12192000" cy="6858000"/>
  <p:notesSz cx="7010400" cy="9296400"/>
  <p:embeddedFontLst>
    <p:embeddedFont>
      <p:font typeface="Myriad Pro Light" panose="020B0403030403020204" charset="0"/>
      <p:regular r:id="rId35"/>
      <p:bold r:id="rId36"/>
      <p:italic r:id="rId37"/>
      <p:boldItalic r:id="rId38"/>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E91"/>
    <a:srgbClr val="D1D1D1"/>
    <a:srgbClr val="BABABA"/>
    <a:srgbClr val="DF6ECE"/>
    <a:srgbClr val="6D59C6"/>
    <a:srgbClr val="EDBBCC"/>
    <a:srgbClr val="F293CD"/>
    <a:srgbClr val="6DB8D5"/>
    <a:srgbClr val="6DB9F4"/>
    <a:srgbClr val="FF54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E8BC1D-C0B6-4719-B5C1-32023F5A7437}" v="66" dt="2026-03-13T16:54:56.232"/>
    <p1510:client id="{48136051-4066-4A77-B387-DDBC560D6A09}" v="369" dt="2026-03-12T23:33:25.412"/>
    <p1510:client id="{674DD49C-6EA4-41E2-8681-54FEBCA10881}" v="20" dt="2026-03-13T05:22:32.086"/>
    <p1510:client id="{6A86D388-F254-82EF-34C2-835C108DAD0B}" v="112" dt="2026-03-12T20:52:16.051"/>
    <p1510:client id="{758FC014-1D98-7EFF-2111-64F0C45F4E68}" v="195" dt="2026-03-12T17:54:59.639"/>
    <p1510:client id="{8D729D08-1F06-8273-C2A5-EB64AB872F21}" v="25" dt="2026-03-12T22:28:03.227"/>
    <p1510:client id="{FAB55B03-457C-4EB1-91F0-5946A9C40836}" v="342" dt="2026-03-13T17:42:28.65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403F27E-F954-413B-FCBB-DB8D8BBFB00D}"/>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B71B0B62-0C5A-9A12-1FDA-6DBBA8EA69F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7688FAD-605A-5B45-A14F-98360C28B163}" type="datetimeFigureOut">
              <a:rPr lang="es-MX" smtClean="0"/>
              <a:t>18/03/2026</a:t>
            </a:fld>
            <a:endParaRPr lang="es-MX"/>
          </a:p>
        </p:txBody>
      </p:sp>
      <p:sp>
        <p:nvSpPr>
          <p:cNvPr id="4" name="Marcador de pie de página 3">
            <a:extLst>
              <a:ext uri="{FF2B5EF4-FFF2-40B4-BE49-F238E27FC236}">
                <a16:creationId xmlns:a16="http://schemas.microsoft.com/office/drawing/2014/main" id="{1C3AAA82-D947-D111-0767-700DB400A11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3D4A7102-02CE-3E64-7647-57B1BD8AC0C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BE3047A-DB0B-A841-A678-758182A69BDF}" type="slidenum">
              <a:rPr lang="es-MX" smtClean="0"/>
              <a:t>‹Nº›</a:t>
            </a:fld>
            <a:endParaRPr lang="es-MX"/>
          </a:p>
        </p:txBody>
      </p:sp>
    </p:spTree>
    <p:extLst>
      <p:ext uri="{BB962C8B-B14F-4D97-AF65-F5344CB8AC3E}">
        <p14:creationId xmlns:p14="http://schemas.microsoft.com/office/powerpoint/2010/main" val="1602865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1C12E4-85FE-47B5-8176-ECF7A4801CEE}" type="datetimeFigureOut">
              <a:rPr lang="es-MX" smtClean="0"/>
              <a:t>18/03/2026</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17E6F9-5E4E-4081-9198-498A8AE771D6}" type="slidenum">
              <a:rPr lang="es-MX" smtClean="0"/>
              <a:t>‹Nº›</a:t>
            </a:fld>
            <a:endParaRPr lang="es-MX"/>
          </a:p>
        </p:txBody>
      </p:sp>
    </p:spTree>
    <p:extLst>
      <p:ext uri="{BB962C8B-B14F-4D97-AF65-F5344CB8AC3E}">
        <p14:creationId xmlns:p14="http://schemas.microsoft.com/office/powerpoint/2010/main" val="48101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BD17E6F9-5E4E-4081-9198-498A8AE771D6}" type="slidenum">
              <a:rPr lang="es-MX" smtClean="0"/>
              <a:t>1</a:t>
            </a:fld>
            <a:endParaRPr lang="es-MX"/>
          </a:p>
        </p:txBody>
      </p:sp>
    </p:spTree>
    <p:extLst>
      <p:ext uri="{BB962C8B-B14F-4D97-AF65-F5344CB8AC3E}">
        <p14:creationId xmlns:p14="http://schemas.microsoft.com/office/powerpoint/2010/main" val="21805178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F1F8AC0-875F-6A32-656F-66E09AA11D45}"/>
              </a:ext>
            </a:extLst>
          </p:cNvPr>
          <p:cNvPicPr>
            <a:picLocks noChangeAspect="1"/>
          </p:cNvPicPr>
          <p:nvPr userDrawn="1"/>
        </p:nvPicPr>
        <p:blipFill>
          <a:blip r:embed="rId2"/>
          <a:srcRect t="33913" b="33816"/>
          <a:stretch>
            <a:fillRect/>
          </a:stretch>
        </p:blipFill>
        <p:spPr>
          <a:xfrm>
            <a:off x="-4561" y="4234071"/>
            <a:ext cx="12196561" cy="2623930"/>
          </a:xfrm>
          <a:prstGeom prst="rect">
            <a:avLst/>
          </a:prstGeom>
        </p:spPr>
      </p:pic>
      <p:pic>
        <p:nvPicPr>
          <p:cNvPr id="11" name="Imagen 10">
            <a:extLst>
              <a:ext uri="{FF2B5EF4-FFF2-40B4-BE49-F238E27FC236}">
                <a16:creationId xmlns:a16="http://schemas.microsoft.com/office/drawing/2014/main" id="{153614BF-7E1B-1949-3623-732F90617E2F}"/>
              </a:ext>
            </a:extLst>
          </p:cNvPr>
          <p:cNvPicPr>
            <a:picLocks noChangeAspect="1"/>
          </p:cNvPicPr>
          <p:nvPr userDrawn="1"/>
        </p:nvPicPr>
        <p:blipFill>
          <a:blip r:embed="rId3">
            <a:biLevel thresh="75000"/>
          </a:blip>
          <a:stretch>
            <a:fillRect/>
          </a:stretch>
        </p:blipFill>
        <p:spPr>
          <a:xfrm>
            <a:off x="318054" y="4811495"/>
            <a:ext cx="2728472" cy="839858"/>
          </a:xfrm>
          <a:prstGeom prst="rect">
            <a:avLst/>
          </a:prstGeom>
        </p:spPr>
      </p:pic>
      <p:pic>
        <p:nvPicPr>
          <p:cNvPr id="13" name="Imagen 12">
            <a:extLst>
              <a:ext uri="{FF2B5EF4-FFF2-40B4-BE49-F238E27FC236}">
                <a16:creationId xmlns:a16="http://schemas.microsoft.com/office/drawing/2014/main" id="{4D05D0C0-0AC1-FB4E-8036-32607901AF4B}"/>
              </a:ext>
            </a:extLst>
          </p:cNvPr>
          <p:cNvPicPr>
            <a:picLocks noChangeAspect="1"/>
          </p:cNvPicPr>
          <p:nvPr userDrawn="1"/>
        </p:nvPicPr>
        <p:blipFill>
          <a:blip r:embed="rId4">
            <a:biLevel thresh="75000"/>
          </a:blip>
          <a:stretch>
            <a:fillRect/>
          </a:stretch>
        </p:blipFill>
        <p:spPr>
          <a:xfrm>
            <a:off x="8037442" y="4871344"/>
            <a:ext cx="960784" cy="960784"/>
          </a:xfrm>
          <a:prstGeom prst="rect">
            <a:avLst/>
          </a:prstGeom>
        </p:spPr>
      </p:pic>
      <p:pic>
        <p:nvPicPr>
          <p:cNvPr id="14" name="Imagen 13">
            <a:extLst>
              <a:ext uri="{FF2B5EF4-FFF2-40B4-BE49-F238E27FC236}">
                <a16:creationId xmlns:a16="http://schemas.microsoft.com/office/drawing/2014/main" id="{45845DB1-1FB5-CA43-D12A-791D16FC6CEF}"/>
              </a:ext>
            </a:extLst>
          </p:cNvPr>
          <p:cNvPicPr>
            <a:picLocks noChangeAspect="1"/>
          </p:cNvPicPr>
          <p:nvPr userDrawn="1"/>
        </p:nvPicPr>
        <p:blipFill>
          <a:blip r:embed="rId5"/>
          <a:srcRect l="8454" t="33874" r="17407" b="34532"/>
          <a:stretch>
            <a:fillRect/>
          </a:stretch>
        </p:blipFill>
        <p:spPr>
          <a:xfrm>
            <a:off x="4181061" y="4930979"/>
            <a:ext cx="2956196" cy="839858"/>
          </a:xfrm>
          <a:prstGeom prst="rect">
            <a:avLst/>
          </a:prstGeom>
        </p:spPr>
      </p:pic>
    </p:spTree>
    <p:extLst>
      <p:ext uri="{BB962C8B-B14F-4D97-AF65-F5344CB8AC3E}">
        <p14:creationId xmlns:p14="http://schemas.microsoft.com/office/powerpoint/2010/main" val="216910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Diapositiva de título">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5C6669C-C7F2-B098-E89C-B28DF86D25D0}"/>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6" name="Imagen 5">
            <a:extLst>
              <a:ext uri="{FF2B5EF4-FFF2-40B4-BE49-F238E27FC236}">
                <a16:creationId xmlns:a16="http://schemas.microsoft.com/office/drawing/2014/main" id="{B55A21D3-BE17-E140-5F14-93205DF3CB67}"/>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10" name="Imagen 9">
            <a:extLst>
              <a:ext uri="{FF2B5EF4-FFF2-40B4-BE49-F238E27FC236}">
                <a16:creationId xmlns:a16="http://schemas.microsoft.com/office/drawing/2014/main" id="{6AE2669F-CB3F-71A3-1BAD-B86D456EF0A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2" name="Imagen 11">
            <a:extLst>
              <a:ext uri="{FF2B5EF4-FFF2-40B4-BE49-F238E27FC236}">
                <a16:creationId xmlns:a16="http://schemas.microsoft.com/office/drawing/2014/main" id="{1E5E8640-F099-2391-2562-9F4FF2D049A9}"/>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3" name="Marcador de número de diapositiva 5">
            <a:extLst>
              <a:ext uri="{FF2B5EF4-FFF2-40B4-BE49-F238E27FC236}">
                <a16:creationId xmlns:a16="http://schemas.microsoft.com/office/drawing/2014/main" id="{90848D50-4617-B315-D95B-1D9B06F574C6}"/>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7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5" name="Marcador de título 1">
            <a:extLst>
              <a:ext uri="{FF2B5EF4-FFF2-40B4-BE49-F238E27FC236}">
                <a16:creationId xmlns:a16="http://schemas.microsoft.com/office/drawing/2014/main" id="{9F3807CD-1BD4-B9AF-7BE3-62E026FFD9E7}"/>
              </a:ext>
            </a:extLst>
          </p:cNvPr>
          <p:cNvSpPr>
            <a:spLocks noGrp="1"/>
          </p:cNvSpPr>
          <p:nvPr>
            <p:ph type="title"/>
          </p:nvPr>
        </p:nvSpPr>
        <p:spPr>
          <a:xfrm>
            <a:off x="247373" y="885894"/>
            <a:ext cx="11692833" cy="831852"/>
          </a:xfrm>
          <a:prstGeom prst="rect">
            <a:avLst/>
          </a:prstGeom>
        </p:spPr>
        <p:txBody>
          <a:bodyPr vert="horz" lIns="91440" tIns="45720" rIns="91440" bIns="45720" rtlCol="0" anchor="ctr">
            <a:normAutofit/>
          </a:bodyPr>
          <a:lstStyle>
            <a:lvl1pPr algn="l">
              <a:defRPr sz="4000" b="1">
                <a:latin typeface="+mn-lt"/>
              </a:defRPr>
            </a:lvl1pPr>
          </a:lstStyle>
          <a:p>
            <a:r>
              <a:rPr lang="es-MX"/>
              <a:t>Haz clic para modificar el estilo de título del patrón</a:t>
            </a:r>
          </a:p>
        </p:txBody>
      </p:sp>
      <p:sp>
        <p:nvSpPr>
          <p:cNvPr id="6" name="Marcador de texto 2">
            <a:extLst>
              <a:ext uri="{FF2B5EF4-FFF2-40B4-BE49-F238E27FC236}">
                <a16:creationId xmlns:a16="http://schemas.microsoft.com/office/drawing/2014/main" id="{A31002BB-33DC-A837-1FA5-EE1AF187376A}"/>
              </a:ext>
            </a:extLst>
          </p:cNvPr>
          <p:cNvSpPr>
            <a:spLocks noGrp="1"/>
          </p:cNvSpPr>
          <p:nvPr>
            <p:ph idx="1" hasCustomPrompt="1"/>
          </p:nvPr>
        </p:nvSpPr>
        <p:spPr>
          <a:xfrm>
            <a:off x="247374" y="1951624"/>
            <a:ext cx="11692832" cy="4707937"/>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7" name="Imagen 6">
            <a:extLst>
              <a:ext uri="{FF2B5EF4-FFF2-40B4-BE49-F238E27FC236}">
                <a16:creationId xmlns:a16="http://schemas.microsoft.com/office/drawing/2014/main" id="{02BBAF0E-79E3-5B96-C655-3D20918521F5}"/>
              </a:ext>
            </a:extLst>
          </p:cNvPr>
          <p:cNvPicPr>
            <a:picLocks noChangeAspect="1"/>
          </p:cNvPicPr>
          <p:nvPr userDrawn="1"/>
        </p:nvPicPr>
        <p:blipFill>
          <a:blip r:embed="rId2"/>
          <a:srcRect t="34976" b="33913"/>
          <a:stretch>
            <a:fillRect/>
          </a:stretch>
        </p:blipFill>
        <p:spPr>
          <a:xfrm>
            <a:off x="0" y="1"/>
            <a:ext cx="12192000" cy="762000"/>
          </a:xfrm>
          <a:prstGeom prst="rect">
            <a:avLst/>
          </a:prstGeom>
        </p:spPr>
      </p:pic>
      <p:pic>
        <p:nvPicPr>
          <p:cNvPr id="8" name="Imagen 7">
            <a:extLst>
              <a:ext uri="{FF2B5EF4-FFF2-40B4-BE49-F238E27FC236}">
                <a16:creationId xmlns:a16="http://schemas.microsoft.com/office/drawing/2014/main" id="{60F91033-DA23-B962-C31B-BF4AF0170B89}"/>
              </a:ext>
            </a:extLst>
          </p:cNvPr>
          <p:cNvPicPr>
            <a:picLocks noChangeAspect="1"/>
          </p:cNvPicPr>
          <p:nvPr userDrawn="1"/>
        </p:nvPicPr>
        <p:blipFill>
          <a:blip r:embed="rId3">
            <a:biLevel thresh="75000"/>
          </a:blip>
          <a:stretch>
            <a:fillRect/>
          </a:stretch>
        </p:blipFill>
        <p:spPr>
          <a:xfrm>
            <a:off x="364437" y="53008"/>
            <a:ext cx="1822174" cy="560888"/>
          </a:xfrm>
          <a:prstGeom prst="rect">
            <a:avLst/>
          </a:prstGeom>
        </p:spPr>
      </p:pic>
      <p:pic>
        <p:nvPicPr>
          <p:cNvPr id="9" name="Imagen 8">
            <a:extLst>
              <a:ext uri="{FF2B5EF4-FFF2-40B4-BE49-F238E27FC236}">
                <a16:creationId xmlns:a16="http://schemas.microsoft.com/office/drawing/2014/main" id="{9C02E0D8-0DFB-9AB1-07BF-9756675F694F}"/>
              </a:ext>
            </a:extLst>
          </p:cNvPr>
          <p:cNvPicPr>
            <a:picLocks noChangeAspect="1"/>
          </p:cNvPicPr>
          <p:nvPr userDrawn="1"/>
        </p:nvPicPr>
        <p:blipFill>
          <a:blip r:embed="rId4">
            <a:biLevel thresh="75000"/>
          </a:blip>
          <a:stretch>
            <a:fillRect/>
          </a:stretch>
        </p:blipFill>
        <p:spPr>
          <a:xfrm>
            <a:off x="8269355" y="21535"/>
            <a:ext cx="665922" cy="665922"/>
          </a:xfrm>
          <a:prstGeom prst="rect">
            <a:avLst/>
          </a:prstGeom>
        </p:spPr>
      </p:pic>
      <p:pic>
        <p:nvPicPr>
          <p:cNvPr id="10" name="Imagen 9">
            <a:extLst>
              <a:ext uri="{FF2B5EF4-FFF2-40B4-BE49-F238E27FC236}">
                <a16:creationId xmlns:a16="http://schemas.microsoft.com/office/drawing/2014/main" id="{B245AA26-13D5-AFC1-4B51-68146F7FD5EA}"/>
              </a:ext>
            </a:extLst>
          </p:cNvPr>
          <p:cNvPicPr>
            <a:picLocks noChangeAspect="1"/>
          </p:cNvPicPr>
          <p:nvPr userDrawn="1"/>
        </p:nvPicPr>
        <p:blipFill>
          <a:blip r:embed="rId5"/>
          <a:srcRect l="8454" t="33874" r="17407" b="34532"/>
          <a:stretch>
            <a:fillRect/>
          </a:stretch>
        </p:blipFill>
        <p:spPr>
          <a:xfrm>
            <a:off x="4068418" y="73101"/>
            <a:ext cx="2319130" cy="658867"/>
          </a:xfrm>
          <a:prstGeom prst="rect">
            <a:avLst/>
          </a:prstGeom>
        </p:spPr>
      </p:pic>
      <p:sp>
        <p:nvSpPr>
          <p:cNvPr id="11" name="Marcador de número de diapositiva 5">
            <a:extLst>
              <a:ext uri="{FF2B5EF4-FFF2-40B4-BE49-F238E27FC236}">
                <a16:creationId xmlns:a16="http://schemas.microsoft.com/office/drawing/2014/main" id="{1545A661-3B2E-7392-C80E-E25688BA0AD9}"/>
              </a:ext>
            </a:extLst>
          </p:cNvPr>
          <p:cNvSpPr txBox="1">
            <a:spLocks/>
          </p:cNvSpPr>
          <p:nvPr userDrawn="1"/>
        </p:nvSpPr>
        <p:spPr>
          <a:xfrm>
            <a:off x="10929728" y="198438"/>
            <a:ext cx="1010479"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320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pPr/>
              <a:t>‹Nº›</a:t>
            </a:fld>
            <a:endParaRPr lang="es-MX" sz="32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27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Diapositiva de título">
    <p:spTree>
      <p:nvGrpSpPr>
        <p:cNvPr id="1" name=""/>
        <p:cNvGrpSpPr/>
        <p:nvPr/>
      </p:nvGrpSpPr>
      <p:grpSpPr>
        <a:xfrm>
          <a:off x="0" y="0"/>
          <a:ext cx="0" cy="0"/>
          <a:chOff x="0" y="0"/>
          <a:chExt cx="0" cy="0"/>
        </a:xfrm>
      </p:grpSpPr>
      <p:pic>
        <p:nvPicPr>
          <p:cNvPr id="4" name="Gráfico 3" descr="Cornisa formada por una pleca de colores degradados, texturizada en en la parte izquierda en color blanco con la repetición de los símbolos de discapacidad visual, discapacidad auditiva, discapacidad intelectual, discapacidad física, personas afro, personas indígenas, personas de la diversidad sexual, además del símbolo internacional de accesibilidad.">
            <a:extLst>
              <a:ext uri="{FF2B5EF4-FFF2-40B4-BE49-F238E27FC236}">
                <a16:creationId xmlns:a16="http://schemas.microsoft.com/office/drawing/2014/main" id="{92BA4C9A-B744-0A8B-0603-655E8E0C108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gray">
          <a:xfrm>
            <a:off x="0" y="0"/>
            <a:ext cx="12191999" cy="1274358"/>
          </a:xfrm>
          <a:prstGeom prst="rect">
            <a:avLst/>
          </a:prstGeom>
        </p:spPr>
      </p:pic>
      <p:sp>
        <p:nvSpPr>
          <p:cNvPr id="5" name="Rectángulo 4">
            <a:extLst>
              <a:ext uri="{FF2B5EF4-FFF2-40B4-BE49-F238E27FC236}">
                <a16:creationId xmlns:a16="http://schemas.microsoft.com/office/drawing/2014/main" id="{A12A832F-4EC1-D4E3-B1E4-950AD8AC1AAE}"/>
              </a:ext>
            </a:extLst>
          </p:cNvPr>
          <p:cNvSpPr/>
          <p:nvPr userDrawn="1"/>
        </p:nvSpPr>
        <p:spPr>
          <a:xfrm>
            <a:off x="10243751" y="0"/>
            <a:ext cx="1948248" cy="1007705"/>
          </a:xfrm>
          <a:prstGeom prst="rect">
            <a:avLst/>
          </a:prstGeom>
          <a:solidFill>
            <a:schemeClr val="tx1">
              <a:alpha val="103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Marcador de número de diapositiva 5">
            <a:extLst>
              <a:ext uri="{FF2B5EF4-FFF2-40B4-BE49-F238E27FC236}">
                <a16:creationId xmlns:a16="http://schemas.microsoft.com/office/drawing/2014/main" id="{130955DC-5A66-FBED-03AF-58FD411F8390}"/>
              </a:ext>
            </a:extLst>
          </p:cNvPr>
          <p:cNvSpPr txBox="1">
            <a:spLocks/>
          </p:cNvSpPr>
          <p:nvPr userDrawn="1"/>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2" name="Gráfico 1" descr="Logotipo del Instituto Nacional Electoral en color blanco">
            <a:extLst>
              <a:ext uri="{FF2B5EF4-FFF2-40B4-BE49-F238E27FC236}">
                <a16:creationId xmlns:a16="http://schemas.microsoft.com/office/drawing/2014/main" id="{B9893C34-C465-308E-0F2B-B01C787185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60934" y="351616"/>
            <a:ext cx="1187450" cy="349250"/>
          </a:xfrm>
          <a:prstGeom prst="rect">
            <a:avLst/>
          </a:prstGeom>
        </p:spPr>
      </p:pic>
      <p:pic>
        <p:nvPicPr>
          <p:cNvPr id="3" name="Gráfico 2" descr="Logotipo de la Unidad Ténica de Igualdad de Género y No Discriminación en color blanco">
            <a:extLst>
              <a:ext uri="{FF2B5EF4-FFF2-40B4-BE49-F238E27FC236}">
                <a16:creationId xmlns:a16="http://schemas.microsoft.com/office/drawing/2014/main" id="{2DD6A324-BA6F-AC6A-BC2E-2B8FEA2E5A1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51720"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C8116FA1-F4FE-F52E-9376-56B78B3E060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849846" y="183976"/>
            <a:ext cx="684530" cy="684530"/>
          </a:xfrm>
          <a:prstGeom prst="rect">
            <a:avLst/>
          </a:prstGeom>
        </p:spPr>
      </p:pic>
      <p:pic>
        <p:nvPicPr>
          <p:cNvPr id="9" name="Imagen 8">
            <a:extLst>
              <a:ext uri="{FF2B5EF4-FFF2-40B4-BE49-F238E27FC236}">
                <a16:creationId xmlns:a16="http://schemas.microsoft.com/office/drawing/2014/main" id="{7CEA0155-165C-135E-240D-3250DC8D028E}"/>
              </a:ext>
            </a:extLst>
          </p:cNvPr>
          <p:cNvPicPr>
            <a:picLocks noChangeAspect="1"/>
          </p:cNvPicPr>
          <p:nvPr userDrawn="1"/>
        </p:nvPicPr>
        <p:blipFill>
          <a:blip r:embed="rId10"/>
          <a:stretch>
            <a:fillRect/>
          </a:stretch>
        </p:blipFill>
        <p:spPr>
          <a:xfrm>
            <a:off x="952500" y="0"/>
            <a:ext cx="10287000" cy="6858000"/>
          </a:xfrm>
          <a:prstGeom prst="rect">
            <a:avLst/>
          </a:prstGeom>
        </p:spPr>
      </p:pic>
    </p:spTree>
    <p:extLst>
      <p:ext uri="{BB962C8B-B14F-4D97-AF65-F5344CB8AC3E}">
        <p14:creationId xmlns:p14="http://schemas.microsoft.com/office/powerpoint/2010/main" val="297396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E84CFF0-596E-8076-966D-BF8A5D374BEF}"/>
              </a:ext>
            </a:extLst>
          </p:cNvPr>
          <p:cNvPicPr>
            <a:picLocks noChangeAspect="1"/>
          </p:cNvPicPr>
          <p:nvPr userDrawn="1"/>
        </p:nvPicPr>
        <p:blipFill>
          <a:blip r:embed="rId2"/>
          <a:stretch>
            <a:fillRect/>
          </a:stretch>
        </p:blipFill>
        <p:spPr>
          <a:xfrm>
            <a:off x="0" y="1"/>
            <a:ext cx="12197125" cy="6858000"/>
          </a:xfrm>
          <a:custGeom>
            <a:avLst/>
            <a:gdLst>
              <a:gd name="csX0" fmla="*/ -464 w 12197125"/>
              <a:gd name="csY0" fmla="*/ -432 h 10010435"/>
              <a:gd name="csX1" fmla="*/ 12196662 w 12197125"/>
              <a:gd name="csY1" fmla="*/ -432 h 10010435"/>
              <a:gd name="csX2" fmla="*/ 12196662 w 12197125"/>
              <a:gd name="csY2" fmla="*/ 10010003 h 10010435"/>
              <a:gd name="csX3" fmla="*/ -464 w 12197125"/>
              <a:gd name="csY3" fmla="*/ 10010003 h 10010435"/>
            </a:gdLst>
            <a:ahLst/>
            <a:cxnLst>
              <a:cxn ang="0">
                <a:pos x="csX0" y="csY0"/>
              </a:cxn>
              <a:cxn ang="0">
                <a:pos x="csX1" y="csY1"/>
              </a:cxn>
              <a:cxn ang="0">
                <a:pos x="csX2" y="csY2"/>
              </a:cxn>
              <a:cxn ang="0">
                <a:pos x="csX3" y="csY3"/>
              </a:cxn>
            </a:cxnLst>
            <a:rect l="l" t="t" r="r" b="b"/>
            <a:pathLst>
              <a:path w="12197125" h="10010435">
                <a:moveTo>
                  <a:pt x="-464" y="-432"/>
                </a:moveTo>
                <a:lnTo>
                  <a:pt x="12196662" y="-432"/>
                </a:lnTo>
                <a:lnTo>
                  <a:pt x="12196662" y="10010003"/>
                </a:lnTo>
                <a:lnTo>
                  <a:pt x="-464" y="10010003"/>
                </a:lnTo>
                <a:close/>
              </a:path>
            </a:pathLst>
          </a:custGeom>
        </p:spPr>
      </p:pic>
      <p:sp>
        <p:nvSpPr>
          <p:cNvPr id="4" name="Marcador de número de diapositiva 5">
            <a:extLst>
              <a:ext uri="{FF2B5EF4-FFF2-40B4-BE49-F238E27FC236}">
                <a16:creationId xmlns:a16="http://schemas.microsoft.com/office/drawing/2014/main" id="{C6EAE3B4-2997-2422-EA11-4550913B9951}"/>
              </a:ext>
            </a:extLst>
          </p:cNvPr>
          <p:cNvSpPr txBox="1">
            <a:spLocks/>
          </p:cNvSpPr>
          <p:nvPr/>
        </p:nvSpPr>
        <p:spPr>
          <a:xfrm>
            <a:off x="10773552" y="369626"/>
            <a:ext cx="888645" cy="365125"/>
          </a:xfrm>
          <a:prstGeom prst="rect">
            <a:avLst/>
          </a:prstGeom>
        </p:spPr>
        <p:txBody>
          <a:bodyPr vert="horz" lIns="91440" tIns="45720" rIns="91440" bIns="45720" rtlCol="0" anchor="ctr"/>
          <a:lstStyle>
            <a:defPPr>
              <a:defRPr lang="es-MX"/>
            </a:defPPr>
            <a:lvl1pPr marL="0" algn="ctr" defTabSz="914400" rtl="0" eaLnBrk="1" latinLnBrk="0" hangingPunct="1">
              <a:defRPr sz="2000" b="1" i="0" kern="1200">
                <a:solidFill>
                  <a:schemeClr val="bg1"/>
                </a:solidFill>
                <a:latin typeface="Myriad Pro Light" panose="020B04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184631-6F72-9740-8545-AFEDC90F5CD1}" type="slidenum">
              <a:rPr lang="es-MX" sz="2500" smtClean="0">
                <a:solidFill>
                  <a:schemeClr val="bg1"/>
                </a:solidFill>
                <a:latin typeface="Arial" panose="020B0604020202020204" pitchFamily="34" charset="0"/>
                <a:cs typeface="Arial" panose="020B0604020202020204" pitchFamily="34" charset="0"/>
              </a:rPr>
              <a:pPr/>
              <a:t>‹Nº›</a:t>
            </a:fld>
            <a:endParaRPr lang="es-MX" sz="2500">
              <a:solidFill>
                <a:schemeClr val="bg1"/>
              </a:solidFill>
              <a:latin typeface="Arial" panose="020B0604020202020204" pitchFamily="34" charset="0"/>
              <a:cs typeface="Arial" panose="020B0604020202020204" pitchFamily="34" charset="0"/>
            </a:endParaRPr>
          </a:p>
        </p:txBody>
      </p:sp>
      <p:pic>
        <p:nvPicPr>
          <p:cNvPr id="5" name="Gráfico 4" descr="Logotipo del Instituto Nacional Electoral en color blanco">
            <a:extLst>
              <a:ext uri="{FF2B5EF4-FFF2-40B4-BE49-F238E27FC236}">
                <a16:creationId xmlns:a16="http://schemas.microsoft.com/office/drawing/2014/main" id="{F87577DD-ECBE-9E24-7F15-4AC8273CBA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803" y="351616"/>
            <a:ext cx="1187450" cy="349250"/>
          </a:xfrm>
          <a:prstGeom prst="rect">
            <a:avLst/>
          </a:prstGeom>
        </p:spPr>
      </p:pic>
      <p:pic>
        <p:nvPicPr>
          <p:cNvPr id="6" name="Gráfico 5" descr="Logotipo de la Unidad Ténica de Igualdad de Género y No Discriminación en color blanco">
            <a:extLst>
              <a:ext uri="{FF2B5EF4-FFF2-40B4-BE49-F238E27FC236}">
                <a16:creationId xmlns:a16="http://schemas.microsoft.com/office/drawing/2014/main" id="{1494BF1F-EFD0-2080-6296-D99AAA4060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20589" y="351616"/>
            <a:ext cx="1494790" cy="349250"/>
          </a:xfrm>
          <a:prstGeom prst="rect">
            <a:avLst/>
          </a:prstGeom>
        </p:spPr>
      </p:pic>
      <p:pic>
        <p:nvPicPr>
          <p:cNvPr id="7" name="Gráfico 6" descr="Logotipo de la Norma Mexicana en Igualdad Laboral y No Discriminación en color blanco">
            <a:extLst>
              <a:ext uri="{FF2B5EF4-FFF2-40B4-BE49-F238E27FC236}">
                <a16:creationId xmlns:a16="http://schemas.microsoft.com/office/drawing/2014/main" id="{3A681BAF-4015-08C8-18E1-A13EF0D8CC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8715" y="183976"/>
            <a:ext cx="684530" cy="684530"/>
          </a:xfrm>
          <a:prstGeom prst="rect">
            <a:avLst/>
          </a:prstGeom>
        </p:spPr>
      </p:pic>
    </p:spTree>
    <p:extLst>
      <p:ext uri="{BB962C8B-B14F-4D97-AF65-F5344CB8AC3E}">
        <p14:creationId xmlns:p14="http://schemas.microsoft.com/office/powerpoint/2010/main" val="595837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B0CDC-09B4-DC42-88ED-3B8B71DB4FEE}"/>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0CF3F742-F682-FC4F-9BC9-2DE7C5CE6A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2FB3144-85E2-8942-AC3A-3B16B27564A0}"/>
              </a:ext>
            </a:extLst>
          </p:cNvPr>
          <p:cNvSpPr>
            <a:spLocks noGrp="1"/>
          </p:cNvSpPr>
          <p:nvPr>
            <p:ph type="dt" sz="half" idx="10"/>
          </p:nvPr>
        </p:nvSpPr>
        <p:spPr/>
        <p:txBody>
          <a:bodyPr/>
          <a:lstStyle/>
          <a:p>
            <a:fld id="{43C19C9A-DA7C-2E49-9884-9BA0015446F3}" type="datetime1">
              <a:rPr lang="es-MX" smtClean="0"/>
              <a:t>18/03/2026</a:t>
            </a:fld>
            <a:endParaRPr lang="es-MX"/>
          </a:p>
        </p:txBody>
      </p:sp>
      <p:sp>
        <p:nvSpPr>
          <p:cNvPr id="5" name="Marcador de pie de página 4">
            <a:extLst>
              <a:ext uri="{FF2B5EF4-FFF2-40B4-BE49-F238E27FC236}">
                <a16:creationId xmlns:a16="http://schemas.microsoft.com/office/drawing/2014/main" id="{8962159B-325C-4B4A-A290-3A0370D934B6}"/>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5BDE6AB-A4ED-FD44-944B-812B151734A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52707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961DC-A633-AA4C-ACBB-3362F4BCA33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881BE02-5EC1-4245-AAA3-7467DBAAC02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B81B6E4F-1F1E-7E40-8B63-CD058424F5CF}"/>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7414B70D-7E95-C047-A93F-1E3D9B0D6257}"/>
              </a:ext>
            </a:extLst>
          </p:cNvPr>
          <p:cNvSpPr>
            <a:spLocks noGrp="1"/>
          </p:cNvSpPr>
          <p:nvPr>
            <p:ph type="dt" sz="half" idx="10"/>
          </p:nvPr>
        </p:nvSpPr>
        <p:spPr/>
        <p:txBody>
          <a:bodyPr/>
          <a:lstStyle/>
          <a:p>
            <a:fld id="{B9AC62A4-C6C6-5244-B51E-07DC76F4B9BC}" type="datetime1">
              <a:rPr lang="es-MX" smtClean="0"/>
              <a:t>18/03/2026</a:t>
            </a:fld>
            <a:endParaRPr lang="es-MX"/>
          </a:p>
        </p:txBody>
      </p:sp>
      <p:sp>
        <p:nvSpPr>
          <p:cNvPr id="6" name="Marcador de pie de página 5">
            <a:extLst>
              <a:ext uri="{FF2B5EF4-FFF2-40B4-BE49-F238E27FC236}">
                <a16:creationId xmlns:a16="http://schemas.microsoft.com/office/drawing/2014/main" id="{23FAA954-5DD0-B44E-800E-6B05F8B7902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293C186-3527-A34A-931C-9A2C10212D35}"/>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101454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A019A-DB3D-3E4B-8CC8-3FD6A325A8AA}"/>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BD9C53-9219-2A4C-A0F3-DCD5999960C6}"/>
              </a:ext>
            </a:extLst>
          </p:cNvPr>
          <p:cNvSpPr>
            <a:spLocks noGrp="1"/>
          </p:cNvSpPr>
          <p:nvPr>
            <p:ph type="dt" sz="half" idx="10"/>
          </p:nvPr>
        </p:nvSpPr>
        <p:spPr/>
        <p:txBody>
          <a:bodyPr/>
          <a:lstStyle/>
          <a:p>
            <a:fld id="{07B7D178-2A84-0F49-9706-3DC4B97CEC7F}" type="datetime1">
              <a:rPr lang="es-MX" smtClean="0"/>
              <a:t>18/03/2026</a:t>
            </a:fld>
            <a:endParaRPr lang="es-MX"/>
          </a:p>
        </p:txBody>
      </p:sp>
      <p:sp>
        <p:nvSpPr>
          <p:cNvPr id="4" name="Marcador de pie de página 3">
            <a:extLst>
              <a:ext uri="{FF2B5EF4-FFF2-40B4-BE49-F238E27FC236}">
                <a16:creationId xmlns:a16="http://schemas.microsoft.com/office/drawing/2014/main" id="{0005AFB8-3698-1B44-B2A3-4BE6253CFF5A}"/>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46A539F-65ED-EA43-A363-F33B89594160}"/>
              </a:ext>
            </a:extLst>
          </p:cNvPr>
          <p:cNvSpPr>
            <a:spLocks noGrp="1"/>
          </p:cNvSpPr>
          <p:nvPr>
            <p:ph type="sldNum" sz="quarter" idx="12"/>
          </p:nvPr>
        </p:nvSpPr>
        <p:spPr/>
        <p:txBody>
          <a:bodyPr/>
          <a:lstStyle/>
          <a:p>
            <a:fld id="{65184631-6F72-9740-8545-AFEDC90F5CD1}" type="slidenum">
              <a:rPr lang="es-MX" smtClean="0"/>
              <a:t>‹Nº›</a:t>
            </a:fld>
            <a:endParaRPr lang="es-MX"/>
          </a:p>
        </p:txBody>
      </p:sp>
    </p:spTree>
    <p:extLst>
      <p:ext uri="{BB962C8B-B14F-4D97-AF65-F5344CB8AC3E}">
        <p14:creationId xmlns:p14="http://schemas.microsoft.com/office/powerpoint/2010/main" val="284907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830D327-7F9B-DF48-B48E-4E9ACD636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D9CE20FA-79BF-C645-BAB6-E6035FC20C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7CA88601-779B-4043-81A5-11EECC8A3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9C4C6-49FD-0C4D-B58D-179992046A17}" type="datetime1">
              <a:rPr lang="es-MX" smtClean="0"/>
              <a:t>18/03/2026</a:t>
            </a:fld>
            <a:endParaRPr lang="es-MX"/>
          </a:p>
        </p:txBody>
      </p:sp>
      <p:sp>
        <p:nvSpPr>
          <p:cNvPr id="5" name="Marcador de pie de página 4">
            <a:extLst>
              <a:ext uri="{FF2B5EF4-FFF2-40B4-BE49-F238E27FC236}">
                <a16:creationId xmlns:a16="http://schemas.microsoft.com/office/drawing/2014/main" id="{894051DF-D49C-D343-BDA5-84A2C4DD3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4B5F62B-2301-EF43-ACCE-1E933177ED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b="1" i="0">
                <a:solidFill>
                  <a:srgbClr val="8C248C"/>
                </a:solidFill>
                <a:latin typeface="Myriad Pro Light" panose="020B0403030403020204" pitchFamily="34" charset="0"/>
              </a:defRPr>
            </a:lvl1pPr>
          </a:lstStyle>
          <a:p>
            <a:fld id="{65184631-6F72-9740-8545-AFEDC90F5CD1}" type="slidenum">
              <a:rPr lang="es-MX" smtClean="0"/>
              <a:pPr/>
              <a:t>‹Nº›</a:t>
            </a:fld>
            <a:endParaRPr lang="es-MX"/>
          </a:p>
        </p:txBody>
      </p:sp>
    </p:spTree>
    <p:extLst>
      <p:ext uri="{BB962C8B-B14F-4D97-AF65-F5344CB8AC3E}">
        <p14:creationId xmlns:p14="http://schemas.microsoft.com/office/powerpoint/2010/main" val="3183088014"/>
      </p:ext>
    </p:extLst>
  </p:cSld>
  <p:clrMap bg1="lt1" tx1="dk1" bg2="lt2" tx2="dk2" accent1="accent1" accent2="accent2" accent3="accent3" accent4="accent4" accent5="accent5" accent6="accent6" hlink="hlink" folHlink="folHlink"/>
  <p:sldLayoutIdLst>
    <p:sldLayoutId id="2147483660" r:id="rId1"/>
    <p:sldLayoutId id="2147483667" r:id="rId2"/>
    <p:sldLayoutId id="2147483649" r:id="rId3"/>
    <p:sldLayoutId id="2147483669" r:id="rId4"/>
    <p:sldLayoutId id="2147483670" r:id="rId5"/>
    <p:sldLayoutId id="2147483651" r:id="rId6"/>
    <p:sldLayoutId id="2147483652" r:id="rId7"/>
    <p:sldLayoutId id="214748365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inemexico-my.sharepoint.com/:b:/g/personal/omar_padilla_ine_mx/IQBLXvLclOeESqZEacqK3b4PAVF4fdNhRNOrRAoZoXIud4w?e=e4cXjK"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inemexico-my.sharepoint.com/:w:/g/personal/omar_padilla_ine_mx/IQA8EXCIyf5qSYjmPhNoe4l7AcVCPJSPCsrfqpDAnby7ayA?e=5wbs4M"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inemexico-my.sharepoint.com/:b:/g/personal/omar_padilla_ine_mx/IQAllSF0KlDkSIsH6onTDAvmAZ_5zYfv8T8wqgAHNip9VK0?e=zdeQZT"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inemexico-my.sharepoint.com/:b:/g/personal/omar_padilla_ine_mx/IQB9XafYBmCWRZFQ-aj9UmL6AVlAOTACcaiGHqzONz1EdTc?e=VeQfFH"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ine.mx/consulta-ciudadana-a-personas-con-discapacidad-visual-ine/"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inemexico.sharepoint.com/:f:/s/NUEVAUTIGyND/IgC7oraOqBo0QJrIH6cw7oq6ARL9McNCnACTwNOrZMoWnLQ?e=nqhF6P"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chat.whatsapp.com/LqRG0rEymYy4ZLdDzhI3RK"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ine.mx/consulta-ciudadana-a-personas-con-discapacidad-visual-ine/" TargetMode="External"/><Relationship Id="rId2" Type="http://schemas.openxmlformats.org/officeDocument/2006/relationships/hyperlink" Target="mailto:christian.pena@ine.m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414582F-8A71-0BD4-A219-7A757F41DE6A}"/>
              </a:ext>
            </a:extLst>
          </p:cNvPr>
          <p:cNvSpPr txBox="1"/>
          <p:nvPr/>
        </p:nvSpPr>
        <p:spPr>
          <a:xfrm>
            <a:off x="176249" y="-8246"/>
            <a:ext cx="11839502" cy="4154984"/>
          </a:xfrm>
          <a:prstGeom prst="rect">
            <a:avLst/>
          </a:prstGeom>
          <a:noFill/>
        </p:spPr>
        <p:txBody>
          <a:bodyPr wrap="square" anchor="ctr">
            <a:spAutoFit/>
          </a:bodyPr>
          <a:lstStyle/>
          <a:p>
            <a:r>
              <a:rPr lang="es-MX" sz="2400" b="1"/>
              <a:t>Idioma: </a:t>
            </a:r>
            <a:r>
              <a:rPr lang="es-MX" sz="2400"/>
              <a:t>Español</a:t>
            </a:r>
          </a:p>
          <a:p>
            <a:r>
              <a:rPr lang="es-MX" sz="2400" b="1"/>
              <a:t>Autoría: </a:t>
            </a:r>
            <a:r>
              <a:rPr lang="es-MX" sz="2400"/>
              <a:t>Instituto Nacional Electoral (INE)</a:t>
            </a:r>
          </a:p>
          <a:p>
            <a:r>
              <a:rPr lang="es-MX" sz="2400" b="1"/>
              <a:t>Versión</a:t>
            </a:r>
            <a:r>
              <a:rPr lang="es-MX" sz="2400"/>
              <a:t>: Primera versión, 13 de marzo de 2026</a:t>
            </a:r>
          </a:p>
          <a:p>
            <a:endParaRPr lang="es-MX" b="1"/>
          </a:p>
          <a:p>
            <a:r>
              <a:rPr lang="es-MX" sz="2800" b="1"/>
              <a:t>Asunto del documento:</a:t>
            </a:r>
          </a:p>
          <a:p>
            <a:endParaRPr lang="es-MX" b="1"/>
          </a:p>
          <a:p>
            <a:r>
              <a:rPr lang="es-MX" sz="3200"/>
              <a:t>Primer mesa de entendimiento sobre la Consulta ciudadana a personas con discapacidad visual y organizaciones que las representan para contar con materiales y boletas electorales accesibles en las elecciones judiciales.</a:t>
            </a:r>
          </a:p>
        </p:txBody>
      </p:sp>
    </p:spTree>
    <p:extLst>
      <p:ext uri="{BB962C8B-B14F-4D97-AF65-F5344CB8AC3E}">
        <p14:creationId xmlns:p14="http://schemas.microsoft.com/office/powerpoint/2010/main" val="162124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A9ED83-B39E-1898-6D76-BE0B1F27D316}"/>
              </a:ext>
            </a:extLst>
          </p:cNvPr>
          <p:cNvSpPr txBox="1"/>
          <p:nvPr/>
        </p:nvSpPr>
        <p:spPr>
          <a:xfrm>
            <a:off x="265205" y="971884"/>
            <a:ext cx="8378776" cy="707886"/>
          </a:xfrm>
          <a:prstGeom prst="rect">
            <a:avLst/>
          </a:prstGeom>
          <a:noFill/>
        </p:spPr>
        <p:txBody>
          <a:bodyPr wrap="square" anchor="ctr">
            <a:spAutoFit/>
          </a:bodyPr>
          <a:lstStyle/>
          <a:p>
            <a:r>
              <a:rPr lang="es-MX" sz="4000" b="1">
                <a:latin typeface="Arial" panose="020B0604020202020204" pitchFamily="34" charset="0"/>
                <a:cs typeface="Arial" panose="020B0604020202020204" pitchFamily="34" charset="0"/>
              </a:rPr>
              <a:t>Finalidad de este documento</a:t>
            </a:r>
          </a:p>
        </p:txBody>
      </p:sp>
      <p:sp>
        <p:nvSpPr>
          <p:cNvPr id="5" name="Marcador de texto 2">
            <a:extLst>
              <a:ext uri="{FF2B5EF4-FFF2-40B4-BE49-F238E27FC236}">
                <a16:creationId xmlns:a16="http://schemas.microsoft.com/office/drawing/2014/main" id="{F783004F-BBAA-84EE-7BD0-94BCDE55DEE8}"/>
              </a:ext>
            </a:extLst>
          </p:cNvPr>
          <p:cNvSpPr>
            <a:spLocks noGrp="1"/>
          </p:cNvSpPr>
          <p:nvPr>
            <p:ph idx="1" hasCustomPrompt="1"/>
          </p:nvPr>
        </p:nvSpPr>
        <p:spPr>
          <a:xfrm>
            <a:off x="265205" y="1966627"/>
            <a:ext cx="11661590" cy="3774816"/>
          </a:xfrm>
          <a:prstGeom prst="rect">
            <a:avLst/>
          </a:prstGeom>
        </p:spPr>
        <p:txBody>
          <a:bodyPr vert="horz" lIns="91440" tIns="45720" rIns="91440" bIns="45720" rtlCol="0">
            <a:norm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a:t>Este documento tiene por objeto presentar y poner a consideración los documentos y herramientas de comunicación que se utilizarán durante el proceso de la Consulta ciudadana dirigida a personas con discapacidad visual y a las organizaciones que las representan, con el propósito de recibir comentarios, observaciones y propuestas que permitan mejorar estos insumos.</a:t>
            </a:r>
          </a:p>
        </p:txBody>
      </p:sp>
    </p:spTree>
    <p:extLst>
      <p:ext uri="{BB962C8B-B14F-4D97-AF65-F5344CB8AC3E}">
        <p14:creationId xmlns:p14="http://schemas.microsoft.com/office/powerpoint/2010/main" val="58672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936D-3D12-0CCA-A571-9BFA93F15F1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FF47438-D16A-C512-296C-7690D6E288C9}"/>
              </a:ext>
            </a:extLst>
          </p:cNvPr>
          <p:cNvSpPr txBox="1"/>
          <p:nvPr/>
        </p:nvSpPr>
        <p:spPr>
          <a:xfrm>
            <a:off x="263320" y="775583"/>
            <a:ext cx="8378776" cy="630942"/>
          </a:xfrm>
          <a:prstGeom prst="rect">
            <a:avLst/>
          </a:prstGeom>
          <a:noFill/>
        </p:spPr>
        <p:txBody>
          <a:bodyPr wrap="square" anchor="ctr">
            <a:spAutoFit/>
          </a:bodyPr>
          <a:lstStyle/>
          <a:p>
            <a:r>
              <a:rPr lang="es-MX" sz="3500" b="1">
                <a:latin typeface="Arial" panose="020B0604020202020204" pitchFamily="34" charset="0"/>
                <a:cs typeface="Arial" panose="020B0604020202020204" pitchFamily="34" charset="0"/>
              </a:rPr>
              <a:t>Contenido del documento</a:t>
            </a:r>
          </a:p>
        </p:txBody>
      </p:sp>
      <p:sp>
        <p:nvSpPr>
          <p:cNvPr id="5" name="Marcador de texto 2">
            <a:extLst>
              <a:ext uri="{FF2B5EF4-FFF2-40B4-BE49-F238E27FC236}">
                <a16:creationId xmlns:a16="http://schemas.microsoft.com/office/drawing/2014/main" id="{5D99A867-9645-D809-89DD-5F42B2FFBBD5}"/>
              </a:ext>
            </a:extLst>
          </p:cNvPr>
          <p:cNvSpPr>
            <a:spLocks noGrp="1"/>
          </p:cNvSpPr>
          <p:nvPr>
            <p:ph idx="1" hasCustomPrompt="1"/>
          </p:nvPr>
        </p:nvSpPr>
        <p:spPr>
          <a:xfrm>
            <a:off x="340101" y="1420996"/>
            <a:ext cx="11122147" cy="5265990"/>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2800"/>
              <a:t>Este documento tiene los siguientes apartados:</a:t>
            </a:r>
          </a:p>
          <a:p>
            <a:pPr marL="0" lvl="0" indent="0">
              <a:buNone/>
            </a:pPr>
            <a:r>
              <a:rPr lang="es-MX" sz="2800"/>
              <a:t>Apartado 1. Orden del día de la mesa.</a:t>
            </a:r>
          </a:p>
          <a:p>
            <a:pPr marL="0" lvl="0" indent="0">
              <a:buNone/>
            </a:pPr>
            <a:r>
              <a:rPr lang="es-MX" sz="2800"/>
              <a:t>Apartado 2. Justificación de la Consulta.</a:t>
            </a:r>
          </a:p>
          <a:p>
            <a:pPr marL="0" lvl="0" indent="0">
              <a:buNone/>
            </a:pPr>
            <a:r>
              <a:rPr lang="es-MX" sz="2800"/>
              <a:t>Apartado 3. Objetivos de la Consulta.</a:t>
            </a:r>
          </a:p>
          <a:p>
            <a:pPr marL="0" lvl="0" indent="0">
              <a:buNone/>
            </a:pPr>
            <a:r>
              <a:rPr lang="es-MX" sz="2800"/>
              <a:t>Apartado 4. Población objetivo de la Consulta.</a:t>
            </a:r>
          </a:p>
          <a:p>
            <a:pPr marL="0" lvl="0" indent="0">
              <a:buNone/>
            </a:pPr>
            <a:r>
              <a:rPr lang="es-MX" sz="2800"/>
              <a:t>Apartado 4. Documentos clave de la Consulta.</a:t>
            </a:r>
          </a:p>
          <a:p>
            <a:pPr marL="0" lvl="0" indent="0">
              <a:buNone/>
            </a:pPr>
            <a:r>
              <a:rPr lang="es-MX" sz="2800"/>
              <a:t>Apartado 5. Herramientas de comunicación de la Consulta.</a:t>
            </a:r>
          </a:p>
          <a:p>
            <a:pPr marL="0" lvl="0" indent="0">
              <a:buNone/>
            </a:pPr>
            <a:r>
              <a:rPr lang="es-MX" sz="2800"/>
              <a:t>Apartado 6. Ruta crítica.</a:t>
            </a:r>
          </a:p>
          <a:p>
            <a:pPr marL="0" lvl="0" indent="0">
              <a:buNone/>
            </a:pPr>
            <a:r>
              <a:rPr lang="es-MX" sz="2800"/>
              <a:t>Apartado 7. Atención de dudas, comentarios y recomendaciones.</a:t>
            </a:r>
          </a:p>
          <a:p>
            <a:pPr marL="0" lvl="0" indent="0">
              <a:buNone/>
            </a:pPr>
            <a:r>
              <a:rPr lang="es-MX" sz="2800"/>
              <a:t>Apartado 8. Acuerdos.</a:t>
            </a:r>
          </a:p>
        </p:txBody>
      </p:sp>
    </p:spTree>
    <p:extLst>
      <p:ext uri="{BB962C8B-B14F-4D97-AF65-F5344CB8AC3E}">
        <p14:creationId xmlns:p14="http://schemas.microsoft.com/office/powerpoint/2010/main" val="1690924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46D0C-DDA5-42B6-A099-A2EB27401DF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A379C32-A35D-A1BF-BE2B-17ACE8947A34}"/>
              </a:ext>
            </a:extLst>
          </p:cNvPr>
          <p:cNvSpPr txBox="1"/>
          <p:nvPr/>
        </p:nvSpPr>
        <p:spPr>
          <a:xfrm>
            <a:off x="257179" y="942393"/>
            <a:ext cx="8378776" cy="646331"/>
          </a:xfrm>
          <a:prstGeom prst="rect">
            <a:avLst/>
          </a:prstGeom>
          <a:noFill/>
        </p:spPr>
        <p:txBody>
          <a:bodyPr wrap="square" anchor="ctr">
            <a:spAutoFit/>
          </a:bodyPr>
          <a:lstStyle/>
          <a:p>
            <a:r>
              <a:rPr lang="es-MX" sz="3600" b="1">
                <a:solidFill>
                  <a:srgbClr val="662E91"/>
                </a:solidFill>
                <a:cs typeface="Arial" panose="020B0604020202020204" pitchFamily="34" charset="0"/>
              </a:rPr>
              <a:t>Apartado 1. Orden del día </a:t>
            </a:r>
          </a:p>
        </p:txBody>
      </p:sp>
      <p:sp>
        <p:nvSpPr>
          <p:cNvPr id="5" name="Marcador de texto 2">
            <a:extLst>
              <a:ext uri="{FF2B5EF4-FFF2-40B4-BE49-F238E27FC236}">
                <a16:creationId xmlns:a16="http://schemas.microsoft.com/office/drawing/2014/main" id="{CBAD4414-9C15-31ED-84E0-5FBE6D65A236}"/>
              </a:ext>
            </a:extLst>
          </p:cNvPr>
          <p:cNvSpPr>
            <a:spLocks noGrp="1"/>
          </p:cNvSpPr>
          <p:nvPr>
            <p:ph idx="1" hasCustomPrompt="1"/>
          </p:nvPr>
        </p:nvSpPr>
        <p:spPr>
          <a:xfrm>
            <a:off x="257179" y="1778120"/>
            <a:ext cx="11353800" cy="4524958"/>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a:t>El orden del día se compone de siete puntos, que son:</a:t>
            </a:r>
          </a:p>
          <a:p>
            <a:pPr marL="514350" lvl="0" indent="-514350">
              <a:buFont typeface="+mj-lt"/>
              <a:buAutoNum type="arabicPeriod"/>
            </a:pPr>
            <a:r>
              <a:rPr lang="es-MX"/>
              <a:t>Presentación del orden del día.</a:t>
            </a:r>
          </a:p>
          <a:p>
            <a:pPr marL="514350" lvl="0" indent="-514350">
              <a:buFont typeface="+mj-lt"/>
              <a:buAutoNum type="arabicPeriod"/>
            </a:pPr>
            <a:r>
              <a:rPr lang="es-MX"/>
              <a:t>Justificación, objetivos y población de la Consulta.</a:t>
            </a:r>
          </a:p>
          <a:p>
            <a:pPr marL="514350" lvl="0" indent="-514350">
              <a:buFont typeface="+mj-lt"/>
              <a:buAutoNum type="arabicPeriod"/>
            </a:pPr>
            <a:r>
              <a:rPr lang="es-MX"/>
              <a:t>Documentos clave de la Consulta.</a:t>
            </a:r>
          </a:p>
          <a:p>
            <a:pPr marL="514350" lvl="0" indent="-514350">
              <a:buFont typeface="+mj-lt"/>
              <a:buAutoNum type="arabicPeriod"/>
            </a:pPr>
            <a:r>
              <a:rPr lang="es-MX"/>
              <a:t>Herramientas de comunicación de la Consulta.</a:t>
            </a:r>
          </a:p>
          <a:p>
            <a:pPr marL="514350" lvl="0" indent="-514350">
              <a:buFont typeface="+mj-lt"/>
              <a:buAutoNum type="arabicPeriod"/>
            </a:pPr>
            <a:r>
              <a:rPr lang="es-MX"/>
              <a:t>Ruta crítica.</a:t>
            </a:r>
          </a:p>
          <a:p>
            <a:pPr marL="514350" lvl="0" indent="-514350">
              <a:buFont typeface="+mj-lt"/>
              <a:buAutoNum type="arabicPeriod"/>
            </a:pPr>
            <a:r>
              <a:rPr lang="es-MX"/>
              <a:t>Preguntas, comentarios y aportaciones.</a:t>
            </a:r>
          </a:p>
          <a:p>
            <a:pPr marL="514350" lvl="0" indent="-514350">
              <a:buFont typeface="+mj-lt"/>
              <a:buAutoNum type="arabicPeriod"/>
            </a:pPr>
            <a:r>
              <a:rPr lang="es-MX"/>
              <a:t>Acuerdos.</a:t>
            </a:r>
          </a:p>
        </p:txBody>
      </p:sp>
    </p:spTree>
    <p:extLst>
      <p:ext uri="{BB962C8B-B14F-4D97-AF65-F5344CB8AC3E}">
        <p14:creationId xmlns:p14="http://schemas.microsoft.com/office/powerpoint/2010/main" val="1437447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4E95AC-FCDB-3ED9-9EF1-E501EE888464}"/>
              </a:ext>
            </a:extLst>
          </p:cNvPr>
          <p:cNvSpPr>
            <a:spLocks noGrp="1"/>
          </p:cNvSpPr>
          <p:nvPr>
            <p:ph type="title"/>
          </p:nvPr>
        </p:nvSpPr>
        <p:spPr>
          <a:xfrm>
            <a:off x="183365" y="866472"/>
            <a:ext cx="12008635" cy="590931"/>
          </a:xfrm>
          <a:noFill/>
        </p:spPr>
        <p:txBody>
          <a:bodyPr wrap="square" anchor="ctr">
            <a:spAutoFit/>
          </a:bodyPr>
          <a:lstStyle/>
          <a:p>
            <a:r>
              <a:rPr lang="es-MX" sz="3600">
                <a:solidFill>
                  <a:srgbClr val="662E91"/>
                </a:solidFill>
                <a:ea typeface="+mn-ea"/>
                <a:cs typeface="Arial" panose="020B0604020202020204" pitchFamily="34" charset="0"/>
              </a:rPr>
              <a:t>Apartado 2. Justificación, objetivos y población de la Consulta</a:t>
            </a:r>
          </a:p>
        </p:txBody>
      </p:sp>
      <p:sp>
        <p:nvSpPr>
          <p:cNvPr id="3" name="Marcador de contenido 2">
            <a:extLst>
              <a:ext uri="{FF2B5EF4-FFF2-40B4-BE49-F238E27FC236}">
                <a16:creationId xmlns:a16="http://schemas.microsoft.com/office/drawing/2014/main" id="{A6C45DDB-D43E-8171-7F24-B0F31B391A2F}"/>
              </a:ext>
            </a:extLst>
          </p:cNvPr>
          <p:cNvSpPr>
            <a:spLocks noGrp="1"/>
          </p:cNvSpPr>
          <p:nvPr>
            <p:ph idx="1"/>
          </p:nvPr>
        </p:nvSpPr>
        <p:spPr>
          <a:xfrm>
            <a:off x="183365" y="2313617"/>
            <a:ext cx="11692832" cy="4177926"/>
          </a:xfrm>
        </p:spPr>
        <p:txBody>
          <a:bodyPr vert="horz" lIns="91440" tIns="45720" rIns="91440" bIns="45720" rtlCol="0" anchor="t">
            <a:normAutofit/>
          </a:bodyPr>
          <a:lstStyle/>
          <a:p>
            <a:pPr marL="0" indent="0">
              <a:buNone/>
            </a:pPr>
            <a:r>
              <a:rPr lang="es-MX" sz="3600">
                <a:ea typeface="Calibri"/>
                <a:cs typeface="Calibri"/>
              </a:rPr>
              <a:t>En el contexto del cumplimiento de la sentencia SUP-JDC-1909/2025, el Acuerdo INE/CG351/2025 y el deber de consulta previsto en el artículo 4.3 de la Convención sobre los Derechos de las Personas con Discapacidad, el INE debe realizar una consulta efectiva, previa y accesible con personas con discapacidad visual y organizaciones que las representan para analizar opciones de accesibilidad del voto en elecciones judiciales. </a:t>
            </a:r>
            <a:endParaRPr lang="es-MX">
              <a:ea typeface="Calibri" panose="020F0502020204030204"/>
              <a:cs typeface="Calibri" panose="020F0502020204030204"/>
            </a:endParaRPr>
          </a:p>
        </p:txBody>
      </p:sp>
      <p:sp>
        <p:nvSpPr>
          <p:cNvPr id="4" name="CuadroTexto 3">
            <a:extLst>
              <a:ext uri="{FF2B5EF4-FFF2-40B4-BE49-F238E27FC236}">
                <a16:creationId xmlns:a16="http://schemas.microsoft.com/office/drawing/2014/main" id="{23A33BA3-651C-5262-A3A2-0B9B176EC9A3}"/>
              </a:ext>
            </a:extLst>
          </p:cNvPr>
          <p:cNvSpPr txBox="1"/>
          <p:nvPr/>
        </p:nvSpPr>
        <p:spPr>
          <a:xfrm>
            <a:off x="183365" y="1544085"/>
            <a:ext cx="9866218" cy="646331"/>
          </a:xfrm>
          <a:prstGeom prst="rect">
            <a:avLst/>
          </a:prstGeom>
          <a:noFill/>
        </p:spPr>
        <p:txBody>
          <a:bodyPr wrap="square" anchor="ctr">
            <a:spAutoFit/>
          </a:bodyPr>
          <a:lstStyle/>
          <a:p>
            <a:r>
              <a:rPr lang="es-MX" sz="3600" b="1">
                <a:cs typeface="Arial" panose="020B0604020202020204" pitchFamily="34" charset="0"/>
              </a:rPr>
              <a:t>Justificación de la Consulta</a:t>
            </a:r>
          </a:p>
        </p:txBody>
      </p:sp>
    </p:spTree>
    <p:extLst>
      <p:ext uri="{BB962C8B-B14F-4D97-AF65-F5344CB8AC3E}">
        <p14:creationId xmlns:p14="http://schemas.microsoft.com/office/powerpoint/2010/main" val="3529296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3842D-F3AA-277E-F75C-9F2D8E7D3E97}"/>
            </a:ext>
          </a:extLst>
        </p:cNvPr>
        <p:cNvGrpSpPr/>
        <p:nvPr/>
      </p:nvGrpSpPr>
      <p:grpSpPr>
        <a:xfrm>
          <a:off x="0" y="0"/>
          <a:ext cx="0" cy="0"/>
          <a:chOff x="0" y="0"/>
          <a:chExt cx="0" cy="0"/>
        </a:xfrm>
      </p:grpSpPr>
      <p:sp>
        <p:nvSpPr>
          <p:cNvPr id="5" name="Marcador de texto 2">
            <a:extLst>
              <a:ext uri="{FF2B5EF4-FFF2-40B4-BE49-F238E27FC236}">
                <a16:creationId xmlns:a16="http://schemas.microsoft.com/office/drawing/2014/main" id="{498F53B9-40AC-ECC7-22A1-EAC4B479A2A8}"/>
              </a:ext>
            </a:extLst>
          </p:cNvPr>
          <p:cNvSpPr>
            <a:spLocks noGrp="1"/>
          </p:cNvSpPr>
          <p:nvPr>
            <p:ph idx="1" hasCustomPrompt="1"/>
          </p:nvPr>
        </p:nvSpPr>
        <p:spPr>
          <a:xfrm>
            <a:off x="279206" y="1712703"/>
            <a:ext cx="11504676" cy="4625276"/>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sz="3600"/>
              <a:t>Para garantizar un proceso ordenado, transparente y técnicamente sólido, se estableció un grupo de trabajo institucional especializado para coordinar, dar seguimiento y articular las acciones de las áreas involucradas, que son la Unidad Técnica de Igualdad de Género y No Discriminación, la Dirección Ejecutiva de Organización Electoral y la Dirección Ejecutiva de Capacitación Electoral y Educación Cívica, y la participación de personas con discapacidad visual y organizaciones que las representan.</a:t>
            </a:r>
          </a:p>
        </p:txBody>
      </p:sp>
      <p:sp>
        <p:nvSpPr>
          <p:cNvPr id="3" name="CuadroTexto 2">
            <a:extLst>
              <a:ext uri="{FF2B5EF4-FFF2-40B4-BE49-F238E27FC236}">
                <a16:creationId xmlns:a16="http://schemas.microsoft.com/office/drawing/2014/main" id="{90E06E6E-09AA-985F-03F2-8C72B0E60152}"/>
              </a:ext>
            </a:extLst>
          </p:cNvPr>
          <p:cNvSpPr txBox="1"/>
          <p:nvPr/>
        </p:nvSpPr>
        <p:spPr>
          <a:xfrm>
            <a:off x="279206" y="887951"/>
            <a:ext cx="9866218" cy="646331"/>
          </a:xfrm>
          <a:prstGeom prst="rect">
            <a:avLst/>
          </a:prstGeom>
          <a:noFill/>
        </p:spPr>
        <p:txBody>
          <a:bodyPr wrap="square" anchor="ctr">
            <a:spAutoFit/>
          </a:bodyPr>
          <a:lstStyle/>
          <a:p>
            <a:r>
              <a:rPr lang="es-MX" sz="3600" b="1">
                <a:cs typeface="Arial" panose="020B0604020202020204" pitchFamily="34" charset="0"/>
              </a:rPr>
              <a:t>Justificación de la Consulta</a:t>
            </a:r>
          </a:p>
        </p:txBody>
      </p:sp>
    </p:spTree>
    <p:extLst>
      <p:ext uri="{BB962C8B-B14F-4D97-AF65-F5344CB8AC3E}">
        <p14:creationId xmlns:p14="http://schemas.microsoft.com/office/powerpoint/2010/main" val="3292177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9DA5-18D1-7FDA-D661-BFE4C120BFE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723553B-349B-3FAC-8D36-F3033589D76D}"/>
              </a:ext>
            </a:extLst>
          </p:cNvPr>
          <p:cNvSpPr txBox="1"/>
          <p:nvPr/>
        </p:nvSpPr>
        <p:spPr>
          <a:xfrm>
            <a:off x="272226" y="943792"/>
            <a:ext cx="9866218" cy="646331"/>
          </a:xfrm>
          <a:prstGeom prst="rect">
            <a:avLst/>
          </a:prstGeom>
          <a:noFill/>
        </p:spPr>
        <p:txBody>
          <a:bodyPr wrap="square" anchor="ctr">
            <a:spAutoFit/>
          </a:bodyPr>
          <a:lstStyle/>
          <a:p>
            <a:r>
              <a:rPr lang="es-MX" sz="3600" b="1">
                <a:cs typeface="Arial" panose="020B0604020202020204" pitchFamily="34" charset="0"/>
              </a:rPr>
              <a:t>Objetivo general de la Consulta</a:t>
            </a:r>
          </a:p>
        </p:txBody>
      </p:sp>
      <p:sp>
        <p:nvSpPr>
          <p:cNvPr id="6" name="Marcador de texto 2">
            <a:extLst>
              <a:ext uri="{FF2B5EF4-FFF2-40B4-BE49-F238E27FC236}">
                <a16:creationId xmlns:a16="http://schemas.microsoft.com/office/drawing/2014/main" id="{64C04FD7-A995-3967-EF7F-0FB3BE58A8F4}"/>
              </a:ext>
            </a:extLst>
          </p:cNvPr>
          <p:cNvSpPr>
            <a:spLocks noGrp="1"/>
          </p:cNvSpPr>
          <p:nvPr>
            <p:ph idx="1" hasCustomPrompt="1"/>
          </p:nvPr>
        </p:nvSpPr>
        <p:spPr>
          <a:xfrm>
            <a:off x="332723" y="2054728"/>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a:t>Recabar, sistematizar y analizar las necesidades, experiencias y propuestas de Personas con Discapacidad Visual y de las Organizaciones que las representan, 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129285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08C0-FC9E-D54F-871E-253EF96B955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C9619EB-9B92-34A4-92F9-7D36CFB248E4}"/>
              </a:ext>
            </a:extLst>
          </p:cNvPr>
          <p:cNvSpPr txBox="1"/>
          <p:nvPr/>
        </p:nvSpPr>
        <p:spPr>
          <a:xfrm>
            <a:off x="201261" y="878864"/>
            <a:ext cx="9866218" cy="646331"/>
          </a:xfrm>
          <a:prstGeom prst="rect">
            <a:avLst/>
          </a:prstGeom>
          <a:noFill/>
        </p:spPr>
        <p:txBody>
          <a:bodyPr wrap="square" anchor="ctr">
            <a:spAutoFit/>
          </a:bodyPr>
          <a:lstStyle/>
          <a:p>
            <a:r>
              <a:rPr lang="es-MX" sz="3600" b="1">
                <a:cs typeface="Arial" panose="020B0604020202020204" pitchFamily="34" charset="0"/>
              </a:rPr>
              <a:t>Objetivos específicos de la Consulta</a:t>
            </a:r>
          </a:p>
        </p:txBody>
      </p:sp>
      <p:sp>
        <p:nvSpPr>
          <p:cNvPr id="6" name="Marcador de texto 2">
            <a:extLst>
              <a:ext uri="{FF2B5EF4-FFF2-40B4-BE49-F238E27FC236}">
                <a16:creationId xmlns:a16="http://schemas.microsoft.com/office/drawing/2014/main" id="{6F8FDAE8-67C1-61EC-8A03-42ADDAEF0793}"/>
              </a:ext>
            </a:extLst>
          </p:cNvPr>
          <p:cNvSpPr>
            <a:spLocks noGrp="1"/>
          </p:cNvSpPr>
          <p:nvPr>
            <p:ph idx="1" hasCustomPrompt="1"/>
          </p:nvPr>
        </p:nvSpPr>
        <p:spPr>
          <a:xfrm>
            <a:off x="271062" y="1838805"/>
            <a:ext cx="11526554" cy="3347912"/>
          </a:xfrm>
          <a:prstGeom prst="rect">
            <a:avLst/>
          </a:prstGeom>
        </p:spPr>
        <p:txBody>
          <a:bodyPr vert="horz" lIns="91440" tIns="45720" rIns="91440" bIns="45720" rtlCol="0">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514350" lvl="0" indent="-514350">
              <a:buFont typeface="+mj-lt"/>
              <a:buAutoNum type="arabicPeriod"/>
            </a:pPr>
            <a:r>
              <a:rPr lang="es-MX"/>
              <a:t>Identificar barreras técnicas, operativas y normativas.</a:t>
            </a:r>
          </a:p>
          <a:p>
            <a:pPr marL="514350" lvl="0" indent="-514350">
              <a:buFont typeface="+mj-lt"/>
              <a:buAutoNum type="arabicPeriod"/>
            </a:pPr>
            <a:r>
              <a:rPr lang="es-MX"/>
              <a:t>Recabar propuestas de ajustes razonables.</a:t>
            </a:r>
          </a:p>
          <a:p>
            <a:pPr marL="514350" lvl="0" indent="-514350">
              <a:buFont typeface="+mj-lt"/>
              <a:buAutoNum type="arabicPeriod"/>
            </a:pPr>
            <a:r>
              <a:rPr lang="es-MX"/>
              <a:t>Analizar viabilidad de las propuestas recibidas.</a:t>
            </a:r>
          </a:p>
          <a:p>
            <a:pPr marL="514350" lvl="0" indent="-514350">
              <a:buFont typeface="+mj-lt"/>
              <a:buAutoNum type="arabicPeriod"/>
            </a:pPr>
            <a:r>
              <a:rPr lang="es-MX"/>
              <a:t>Diseñar prototipos de elementos de apoyo y boletas accesibles.</a:t>
            </a:r>
          </a:p>
          <a:p>
            <a:pPr marL="514350" lvl="0" indent="-514350">
              <a:buFont typeface="+mj-lt"/>
              <a:buAutoNum type="arabicPeriod"/>
            </a:pPr>
            <a:r>
              <a:rPr lang="es-MX"/>
              <a:t>Realizar pruebas de funcionalidad a los prototipos diseñados.</a:t>
            </a:r>
          </a:p>
          <a:p>
            <a:pPr marL="514350" lvl="0" indent="-514350">
              <a:buFont typeface="+mj-lt"/>
              <a:buAutoNum type="arabicPeriod"/>
            </a:pPr>
            <a:r>
              <a:rPr lang="es-MX"/>
              <a:t>Documentar el proceso consultivo en un informe técnico.</a:t>
            </a:r>
          </a:p>
        </p:txBody>
      </p:sp>
    </p:spTree>
    <p:extLst>
      <p:ext uri="{BB962C8B-B14F-4D97-AF65-F5344CB8AC3E}">
        <p14:creationId xmlns:p14="http://schemas.microsoft.com/office/powerpoint/2010/main" val="3173153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FD0B6B-8D56-55BE-4DC2-EE48982321EE}"/>
              </a:ext>
            </a:extLst>
          </p:cNvPr>
          <p:cNvSpPr>
            <a:spLocks noGrp="1"/>
          </p:cNvSpPr>
          <p:nvPr>
            <p:ph idx="1"/>
          </p:nvPr>
        </p:nvSpPr>
        <p:spPr>
          <a:xfrm>
            <a:off x="247374" y="1606064"/>
            <a:ext cx="11692832" cy="5185625"/>
          </a:xfrm>
        </p:spPr>
        <p:txBody>
          <a:bodyPr vert="horz" lIns="91440" tIns="45720" rIns="91440" bIns="45720" rtlCol="0" anchor="t">
            <a:normAutofit fontScale="77500" lnSpcReduction="20000"/>
          </a:bodyPr>
          <a:lstStyle/>
          <a:p>
            <a:pPr marL="0" indent="0">
              <a:buNone/>
            </a:pPr>
            <a:r>
              <a:rPr lang="es-MX" sz="4100">
                <a:ea typeface="Calibri"/>
                <a:cs typeface="Calibri"/>
              </a:rPr>
              <a:t>A continuación se enlista la población a quien se dirige la Consulta.</a:t>
            </a:r>
          </a:p>
          <a:p>
            <a:pPr marL="0" indent="0">
              <a:buNone/>
            </a:pPr>
            <a:endParaRPr lang="es-MX" sz="900">
              <a:ea typeface="Calibri"/>
              <a:cs typeface="Calibri"/>
            </a:endParaRPr>
          </a:p>
          <a:p>
            <a:r>
              <a:rPr lang="es-MX" sz="4100">
                <a:ea typeface="Calibri"/>
                <a:cs typeface="Calibri"/>
              </a:rPr>
              <a:t>Personas con discapacidad visual mayores de edad del país, interesadas en participar.</a:t>
            </a:r>
          </a:p>
          <a:p>
            <a:pPr marL="0" indent="0">
              <a:buNone/>
            </a:pPr>
            <a:endParaRPr lang="es-MX" sz="1300">
              <a:ea typeface="Calibri"/>
              <a:cs typeface="Calibri"/>
            </a:endParaRPr>
          </a:p>
          <a:p>
            <a:r>
              <a:rPr lang="es-MX" sz="4100">
                <a:ea typeface="Calibri"/>
                <a:cs typeface="Calibri"/>
              </a:rPr>
              <a:t>Personas con discapacidad visual con experiencia previa en el voto electoral, en particular durante el Proceso Electoral Extraordinario del Poder Judicial de la Federación 2024-2025.</a:t>
            </a:r>
          </a:p>
          <a:p>
            <a:pPr marL="0" indent="0">
              <a:buNone/>
            </a:pPr>
            <a:endParaRPr lang="es-MX" sz="1100">
              <a:ea typeface="Calibri"/>
              <a:cs typeface="Calibri"/>
            </a:endParaRPr>
          </a:p>
          <a:p>
            <a:r>
              <a:rPr lang="es-MX" sz="4100">
                <a:ea typeface="Calibri"/>
                <a:cs typeface="Calibri"/>
              </a:rPr>
              <a:t>Organizaciones representantes de Personas con Discapacidad Visual a nivel nacional.</a:t>
            </a:r>
          </a:p>
          <a:p>
            <a:pPr marL="0" indent="0">
              <a:buNone/>
            </a:pPr>
            <a:endParaRPr lang="es-MX" sz="1100">
              <a:ea typeface="Calibri"/>
              <a:cs typeface="Calibri"/>
            </a:endParaRPr>
          </a:p>
          <a:p>
            <a:r>
              <a:rPr lang="es-MX" sz="4100">
                <a:ea typeface="Calibri"/>
                <a:cs typeface="Calibri"/>
              </a:rPr>
              <a:t>Especialistas en accesibilidad, diseño universal y derechos políticos electorales.</a:t>
            </a:r>
          </a:p>
        </p:txBody>
      </p:sp>
      <p:sp>
        <p:nvSpPr>
          <p:cNvPr id="4" name="CuadroTexto 3">
            <a:extLst>
              <a:ext uri="{FF2B5EF4-FFF2-40B4-BE49-F238E27FC236}">
                <a16:creationId xmlns:a16="http://schemas.microsoft.com/office/drawing/2014/main" id="{77C943A8-CE41-ADDB-656D-79F95EE5E872}"/>
              </a:ext>
            </a:extLst>
          </p:cNvPr>
          <p:cNvSpPr txBox="1"/>
          <p:nvPr/>
        </p:nvSpPr>
        <p:spPr>
          <a:xfrm>
            <a:off x="187301" y="823422"/>
            <a:ext cx="9866218" cy="646331"/>
          </a:xfrm>
          <a:prstGeom prst="rect">
            <a:avLst/>
          </a:prstGeom>
          <a:noFill/>
        </p:spPr>
        <p:txBody>
          <a:bodyPr wrap="square" anchor="ctr">
            <a:spAutoFit/>
          </a:bodyPr>
          <a:lstStyle/>
          <a:p>
            <a:r>
              <a:rPr lang="es-MX" sz="3600" b="1">
                <a:cs typeface="Arial" panose="020B0604020202020204" pitchFamily="34" charset="0"/>
              </a:rPr>
              <a:t>Población objetivo de la Consulta</a:t>
            </a:r>
          </a:p>
        </p:txBody>
      </p:sp>
    </p:spTree>
    <p:extLst>
      <p:ext uri="{BB962C8B-B14F-4D97-AF65-F5344CB8AC3E}">
        <p14:creationId xmlns:p14="http://schemas.microsoft.com/office/powerpoint/2010/main" val="3851253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425F-001C-5AD2-8F2E-52C3CB4EE8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6E21EAD-6EEB-71C9-8603-378668BC50CC}"/>
              </a:ext>
            </a:extLst>
          </p:cNvPr>
          <p:cNvSpPr>
            <a:spLocks noGrp="1"/>
          </p:cNvSpPr>
          <p:nvPr>
            <p:ph type="title"/>
          </p:nvPr>
        </p:nvSpPr>
        <p:spPr/>
        <p:txBody>
          <a:bodyPr/>
          <a:lstStyle/>
          <a:p>
            <a:r>
              <a:rPr lang="es-MX">
                <a:solidFill>
                  <a:srgbClr val="662E91"/>
                </a:solidFill>
              </a:rPr>
              <a:t>Apartado 3. Documentos clave de la Consulta.</a:t>
            </a:r>
          </a:p>
        </p:txBody>
      </p:sp>
      <p:sp>
        <p:nvSpPr>
          <p:cNvPr id="3" name="Marcador de contenido 2">
            <a:extLst>
              <a:ext uri="{FF2B5EF4-FFF2-40B4-BE49-F238E27FC236}">
                <a16:creationId xmlns:a16="http://schemas.microsoft.com/office/drawing/2014/main" id="{F41EDE94-42AC-E976-7DF4-EF5F320F1EF7}"/>
              </a:ext>
            </a:extLst>
          </p:cNvPr>
          <p:cNvSpPr>
            <a:spLocks noGrp="1"/>
          </p:cNvSpPr>
          <p:nvPr>
            <p:ph idx="1"/>
          </p:nvPr>
        </p:nvSpPr>
        <p:spPr/>
        <p:txBody>
          <a:bodyPr vert="horz" lIns="91440" tIns="45720" rIns="91440" bIns="45720" rtlCol="0" anchor="t">
            <a:normAutofit/>
          </a:bodyPr>
          <a:lstStyle/>
          <a:p>
            <a:pPr marL="0" indent="0">
              <a:buNone/>
            </a:pPr>
            <a:r>
              <a:rPr lang="es-MX">
                <a:ea typeface="Calibri"/>
                <a:cs typeface="Calibri"/>
              </a:rPr>
              <a:t>A continuación se enlistan los cuatro documentos clave de Consulta.</a:t>
            </a:r>
          </a:p>
          <a:p>
            <a:pPr marL="0" indent="0">
              <a:buNone/>
            </a:pPr>
            <a:endParaRPr lang="es-MX">
              <a:ea typeface="Calibri"/>
              <a:cs typeface="Calibri"/>
            </a:endParaRPr>
          </a:p>
          <a:p>
            <a:pPr marL="0" indent="0">
              <a:buNone/>
            </a:pPr>
            <a:r>
              <a:rPr lang="es-MX" b="1">
                <a:ea typeface="Calibri"/>
                <a:cs typeface="Calibri"/>
              </a:rPr>
              <a:t>Documento clave 1.</a:t>
            </a:r>
          </a:p>
          <a:p>
            <a:r>
              <a:rPr lang="es-MX" b="1"/>
              <a:t>La propuesta de Anteproyecto</a:t>
            </a:r>
            <a:r>
              <a:rPr lang="es-MX"/>
              <a:t>: </a:t>
            </a:r>
            <a:r>
              <a:rPr lang="es-MX">
                <a:ea typeface="+mn-lt"/>
                <a:cs typeface="+mn-lt"/>
              </a:rPr>
              <a:t>Este documento preliminar presenta la propuesta de bases, diseño, alcance, metodología y ruta crítica de la Consulta Ciudadana dirigida a personas con discapacidad visual y a las organizaciones que las representan. </a:t>
            </a:r>
            <a:r>
              <a:rPr lang="es-MX">
                <a:ea typeface="+mn-lt"/>
                <a:cs typeface="+mn-lt"/>
                <a:hlinkClick r:id="rId2"/>
              </a:rPr>
              <a:t>Enlace al Anteproyecto</a:t>
            </a:r>
            <a:endParaRPr lang="es-MX">
              <a:ea typeface="Calibri" panose="020F0502020204030204"/>
              <a:cs typeface="Calibri" panose="020F0502020204030204"/>
            </a:endParaRPr>
          </a:p>
        </p:txBody>
      </p:sp>
    </p:spTree>
    <p:extLst>
      <p:ext uri="{BB962C8B-B14F-4D97-AF65-F5344CB8AC3E}">
        <p14:creationId xmlns:p14="http://schemas.microsoft.com/office/powerpoint/2010/main" val="3454448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810D4-5C38-82CF-3D1B-E9AC11CE240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5B66342-4C6B-749D-EC62-F88ADC5E38B8}"/>
              </a:ext>
            </a:extLst>
          </p:cNvPr>
          <p:cNvSpPr>
            <a:spLocks noGrp="1"/>
          </p:cNvSpPr>
          <p:nvPr>
            <p:ph idx="1"/>
          </p:nvPr>
        </p:nvSpPr>
        <p:spPr>
          <a:xfrm>
            <a:off x="177572" y="1023264"/>
            <a:ext cx="11692832" cy="4707937"/>
          </a:xfrm>
        </p:spPr>
        <p:txBody>
          <a:bodyPr vert="horz" lIns="91440" tIns="45720" rIns="91440" bIns="45720" rtlCol="0" anchor="t">
            <a:normAutofit/>
          </a:bodyPr>
          <a:lstStyle/>
          <a:p>
            <a:pPr marL="0" indent="0">
              <a:buNone/>
            </a:pPr>
            <a:r>
              <a:rPr lang="es-MX" b="1">
                <a:ea typeface="Calibri"/>
                <a:cs typeface="Calibri"/>
              </a:rPr>
              <a:t>Documento clave 2.</a:t>
            </a:r>
          </a:p>
          <a:p>
            <a:pPr marL="0" indent="0">
              <a:buNone/>
            </a:pPr>
            <a:endParaRPr lang="es-MX" b="1">
              <a:ea typeface="Calibri"/>
              <a:cs typeface="Calibri"/>
            </a:endParaRPr>
          </a:p>
          <a:p>
            <a:r>
              <a:rPr lang="es-MX" b="1"/>
              <a:t>La Bitácora de actividades</a:t>
            </a:r>
            <a:r>
              <a:rPr lang="es-MX"/>
              <a:t>: </a:t>
            </a:r>
            <a:r>
              <a:rPr lang="es-MX">
                <a:ea typeface="+mn-lt"/>
                <a:cs typeface="+mn-lt"/>
              </a:rPr>
              <a:t>Es un instrumento de registro diario utilizado para dar seguimiento a las actividades del proceso de Consulta, mediante la documentación de las acciones internas y externas realizadas a fin de contribuir a la rendición de cuentas, así como identificar áreas de oportunidad para la mejora del proceso. </a:t>
            </a:r>
            <a:r>
              <a:rPr lang="es-MX">
                <a:ea typeface="+mn-lt"/>
                <a:cs typeface="+mn-lt"/>
                <a:hlinkClick r:id="rId2"/>
              </a:rPr>
              <a:t>Enlace a la Bitácora</a:t>
            </a:r>
            <a:endParaRPr lang="es-MX">
              <a:ea typeface="+mn-lt"/>
              <a:cs typeface="+mn-lt"/>
            </a:endParaRPr>
          </a:p>
          <a:p>
            <a:endParaRPr lang="es-MX">
              <a:ea typeface="Calibri"/>
              <a:cs typeface="Calibri"/>
            </a:endParaRPr>
          </a:p>
        </p:txBody>
      </p:sp>
    </p:spTree>
    <p:extLst>
      <p:ext uri="{BB962C8B-B14F-4D97-AF65-F5344CB8AC3E}">
        <p14:creationId xmlns:p14="http://schemas.microsoft.com/office/powerpoint/2010/main" val="29793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93EB1-DD72-5C77-4A10-211CA4D5F62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94A720B-8010-ECC4-8265-3B8DC8D7D985}"/>
              </a:ext>
            </a:extLst>
          </p:cNvPr>
          <p:cNvSpPr>
            <a:spLocks noGrp="1"/>
          </p:cNvSpPr>
          <p:nvPr>
            <p:ph idx="1"/>
          </p:nvPr>
        </p:nvSpPr>
        <p:spPr>
          <a:xfrm>
            <a:off x="170382" y="1006887"/>
            <a:ext cx="11692832" cy="5540496"/>
          </a:xfrm>
        </p:spPr>
        <p:txBody>
          <a:bodyPr vert="horz" lIns="91440" tIns="45720" rIns="91440" bIns="45720" rtlCol="0" anchor="t">
            <a:noAutofit/>
          </a:bodyPr>
          <a:lstStyle/>
          <a:p>
            <a:pPr marL="0" indent="0">
              <a:lnSpc>
                <a:spcPct val="110000"/>
              </a:lnSpc>
              <a:buNone/>
            </a:pPr>
            <a:r>
              <a:rPr lang="es-MX" b="1">
                <a:ea typeface="Calibri"/>
                <a:cs typeface="Calibri"/>
              </a:rPr>
              <a:t>Documento clave 3.</a:t>
            </a:r>
            <a:endParaRPr lang="es-MX" b="1"/>
          </a:p>
          <a:p>
            <a:pPr>
              <a:lnSpc>
                <a:spcPct val="110000"/>
              </a:lnSpc>
            </a:pPr>
            <a:r>
              <a:rPr lang="es-MX" b="1"/>
              <a:t>El cuestionario dirigido a la ciudadanía objeto de la consulta</a:t>
            </a:r>
            <a:r>
              <a:rPr lang="es-MX"/>
              <a:t>: herramienta de recopilación de información dirigida a personas con discapacidad visual y a las organizaciones que las representan, mediante la cual se recaban datos personales, opiniones, experiencias y propuestas relacionadas con la accesibilidad de los materiales y boletas electorales. </a:t>
            </a:r>
            <a:r>
              <a:rPr lang="es-MX">
                <a:hlinkClick r:id="rId2"/>
              </a:rPr>
              <a:t>Enlace al cuestionario</a:t>
            </a:r>
            <a:endParaRPr lang="es-MX"/>
          </a:p>
          <a:p>
            <a:pPr marL="0" indent="0">
              <a:buNone/>
            </a:pPr>
            <a:endParaRPr lang="es-MX">
              <a:ea typeface="Calibri"/>
              <a:cs typeface="Calibri"/>
            </a:endParaRPr>
          </a:p>
        </p:txBody>
      </p:sp>
    </p:spTree>
    <p:extLst>
      <p:ext uri="{BB962C8B-B14F-4D97-AF65-F5344CB8AC3E}">
        <p14:creationId xmlns:p14="http://schemas.microsoft.com/office/powerpoint/2010/main" val="231636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2F461-B2E3-C4F0-0DD5-75D1225E3BDF}"/>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DDDE36-1719-3406-374E-5BECF54E1F57}"/>
              </a:ext>
            </a:extLst>
          </p:cNvPr>
          <p:cNvSpPr>
            <a:spLocks noGrp="1"/>
          </p:cNvSpPr>
          <p:nvPr>
            <p:ph idx="1"/>
          </p:nvPr>
        </p:nvSpPr>
        <p:spPr>
          <a:xfrm>
            <a:off x="249584" y="1047302"/>
            <a:ext cx="11692832" cy="5260529"/>
          </a:xfrm>
        </p:spPr>
        <p:txBody>
          <a:bodyPr vert="horz" lIns="91440" tIns="45720" rIns="91440" bIns="45720" rtlCol="0" anchor="t">
            <a:noAutofit/>
          </a:bodyPr>
          <a:lstStyle/>
          <a:p>
            <a:pPr marL="0" indent="0">
              <a:lnSpc>
                <a:spcPct val="110000"/>
              </a:lnSpc>
              <a:buNone/>
            </a:pPr>
            <a:r>
              <a:rPr lang="es-MX" b="1">
                <a:ea typeface="Calibri"/>
                <a:cs typeface="Calibri"/>
              </a:rPr>
              <a:t>Documento clave 4.</a:t>
            </a:r>
            <a:endParaRPr lang="es-MX" b="1"/>
          </a:p>
          <a:p>
            <a:pPr>
              <a:lnSpc>
                <a:spcPct val="110000"/>
              </a:lnSpc>
            </a:pPr>
            <a:r>
              <a:rPr lang="es-MX" b="1"/>
              <a:t>El cuestionario a Instituciones Públicas observadoras</a:t>
            </a:r>
            <a:r>
              <a:rPr lang="es-MX"/>
              <a:t>: herramienta dirigida a las instituciones públicas que acompañan el proceso de consulta en calidad de observadoras, con el propósito de recabar sus apreciaciones sobre el desarrollo de las sesiones, con la finalidad de identificar las áreas de mejora y a fortalecer la transparencia y calidad del proceso consultivo. </a:t>
            </a:r>
            <a:r>
              <a:rPr lang="es-MX">
                <a:hlinkClick r:id="rId2"/>
              </a:rPr>
              <a:t>Enlace al cuestionario</a:t>
            </a:r>
            <a:endParaRPr lang="es-MX"/>
          </a:p>
        </p:txBody>
      </p:sp>
    </p:spTree>
    <p:extLst>
      <p:ext uri="{BB962C8B-B14F-4D97-AF65-F5344CB8AC3E}">
        <p14:creationId xmlns:p14="http://schemas.microsoft.com/office/powerpoint/2010/main" val="136693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41C52-70C8-C3E2-4B60-6ED98AA170F2}"/>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5F0AA914-B14C-AA4E-DD8B-14BFB1F6904B}"/>
              </a:ext>
            </a:extLst>
          </p:cNvPr>
          <p:cNvSpPr>
            <a:spLocks noGrp="1"/>
          </p:cNvSpPr>
          <p:nvPr>
            <p:ph idx="1" hasCustomPrompt="1"/>
          </p:nvPr>
        </p:nvSpPr>
        <p:spPr>
          <a:xfrm>
            <a:off x="307418" y="1717746"/>
            <a:ext cx="11353800" cy="4864538"/>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lvl="0" indent="0">
              <a:buNone/>
            </a:pPr>
            <a:r>
              <a:rPr lang="es-MX"/>
              <a:t>Se cuenta con siete herramientas de interacción entre el Instituto y la ciudadanía:</a:t>
            </a:r>
          </a:p>
          <a:p>
            <a:pPr marL="0" indent="0">
              <a:buNone/>
            </a:pPr>
            <a:endParaRPr lang="es-MX" sz="800">
              <a:ea typeface="Calibri"/>
              <a:cs typeface="Calibri"/>
            </a:endParaRPr>
          </a:p>
          <a:p>
            <a:pPr marL="0" indent="0">
              <a:buNone/>
            </a:pPr>
            <a:r>
              <a:rPr lang="es-MX" sz="3000" b="1">
                <a:ea typeface="Calibri"/>
                <a:cs typeface="Calibri"/>
              </a:rPr>
              <a:t>Herramienta 1. Página web.</a:t>
            </a:r>
          </a:p>
          <a:p>
            <a:pPr marL="0" indent="0">
              <a:buNone/>
            </a:pPr>
            <a:r>
              <a:rPr lang="es-MX" sz="3000">
                <a:ea typeface="Calibri"/>
                <a:cs typeface="Calibri"/>
              </a:rPr>
              <a:t>Se creó una página web denominada “Invitación: Primera Mesa Preparatoria para la Consulta a Personas con Discapacidad Visual y Organizaciones”, para compartir información importante sobre el proceso. En este sitio las personas pueden conocer los objetivos de la consulta, los materiales disponibles y las actividades que se llevarán a cabo. </a:t>
            </a:r>
            <a:r>
              <a:rPr lang="es-MX" sz="3000">
                <a:ea typeface="Calibri"/>
                <a:cs typeface="Calibri"/>
                <a:hlinkClick r:id="rId2"/>
              </a:rPr>
              <a:t>Enlace a la página web de la Consulta</a:t>
            </a:r>
            <a:r>
              <a:rPr lang="es-MX" sz="3000">
                <a:ea typeface="Calibri"/>
                <a:cs typeface="Calibri"/>
              </a:rPr>
              <a:t>.</a:t>
            </a:r>
            <a:endParaRPr lang="es-MX"/>
          </a:p>
          <a:p>
            <a:pPr marL="514350" indent="-514350">
              <a:buFont typeface="+mj-lt"/>
              <a:buAutoNum type="arabicPeriod"/>
            </a:pPr>
            <a:endParaRPr lang="es-MX">
              <a:ea typeface="Calibri" panose="020F0502020204030204"/>
              <a:cs typeface="Calibri" panose="020F0502020204030204"/>
            </a:endParaRPr>
          </a:p>
        </p:txBody>
      </p:sp>
      <p:sp>
        <p:nvSpPr>
          <p:cNvPr id="4" name="Título 1">
            <a:extLst>
              <a:ext uri="{FF2B5EF4-FFF2-40B4-BE49-F238E27FC236}">
                <a16:creationId xmlns:a16="http://schemas.microsoft.com/office/drawing/2014/main" id="{B7D4A7DC-D42E-484E-FDB8-FF44CE9CB201}"/>
              </a:ext>
            </a:extLst>
          </p:cNvPr>
          <p:cNvSpPr>
            <a:spLocks noGrp="1"/>
          </p:cNvSpPr>
          <p:nvPr>
            <p:ph type="title"/>
          </p:nvPr>
        </p:nvSpPr>
        <p:spPr>
          <a:xfrm>
            <a:off x="247373" y="885894"/>
            <a:ext cx="11692833" cy="831852"/>
          </a:xfrm>
        </p:spPr>
        <p:txBody>
          <a:bodyPr>
            <a:normAutofit fontScale="90000"/>
          </a:bodyPr>
          <a:lstStyle/>
          <a:p>
            <a:r>
              <a:rPr lang="es-MX">
                <a:solidFill>
                  <a:srgbClr val="662E91"/>
                </a:solidFill>
              </a:rPr>
              <a:t>Apartado 4. Herramientas de comunicación de la Consulta.</a:t>
            </a:r>
          </a:p>
        </p:txBody>
      </p:sp>
    </p:spTree>
    <p:extLst>
      <p:ext uri="{BB962C8B-B14F-4D97-AF65-F5344CB8AC3E}">
        <p14:creationId xmlns:p14="http://schemas.microsoft.com/office/powerpoint/2010/main" val="35044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6471-6CA1-DF89-14EC-64E2C4244854}"/>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90670CEA-36B2-2DBE-2AA8-52920B86556E}"/>
              </a:ext>
            </a:extLst>
          </p:cNvPr>
          <p:cNvSpPr>
            <a:spLocks noGrp="1"/>
          </p:cNvSpPr>
          <p:nvPr>
            <p:ph idx="1" hasCustomPrompt="1"/>
          </p:nvPr>
        </p:nvSpPr>
        <p:spPr>
          <a:xfrm>
            <a:off x="268313" y="1039744"/>
            <a:ext cx="11353800" cy="4778512"/>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2. Repositorio documental.</a:t>
            </a:r>
          </a:p>
          <a:p>
            <a:pPr marL="0" indent="0">
              <a:buNone/>
            </a:pPr>
            <a:endParaRPr lang="es-MX" sz="800" b="1"/>
          </a:p>
          <a:p>
            <a:pPr marL="0" indent="0">
              <a:buNone/>
            </a:pPr>
            <a:r>
              <a:rPr lang="es-MX" sz="3000"/>
              <a:t>Se habilitó una carpeta digital en OneDrive donde se guardan y organizan los documentos que se generarán durante el proceso de la consulta. </a:t>
            </a:r>
            <a:r>
              <a:rPr lang="es-MX" sz="3000">
                <a:hlinkClick r:id="rId2"/>
              </a:rPr>
              <a:t>Enlace al repositorio documental</a:t>
            </a:r>
            <a:endParaRPr lang="es-MX" sz="3000">
              <a:ea typeface="Calibri"/>
              <a:cs typeface="Calibri"/>
            </a:endParaRPr>
          </a:p>
        </p:txBody>
      </p:sp>
      <p:sp>
        <p:nvSpPr>
          <p:cNvPr id="5" name="Marcador de texto 2">
            <a:extLst>
              <a:ext uri="{FF2B5EF4-FFF2-40B4-BE49-F238E27FC236}">
                <a16:creationId xmlns:a16="http://schemas.microsoft.com/office/drawing/2014/main" id="{D99B103C-E5CB-4006-092B-E00B411A0B07}"/>
              </a:ext>
            </a:extLst>
          </p:cNvPr>
          <p:cNvSpPr txBox="1">
            <a:spLocks/>
          </p:cNvSpPr>
          <p:nvPr/>
        </p:nvSpPr>
        <p:spPr>
          <a:xfrm>
            <a:off x="849312" y="5410445"/>
            <a:ext cx="10940845" cy="10710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MX" sz="3000"/>
          </a:p>
        </p:txBody>
      </p:sp>
    </p:spTree>
    <p:extLst>
      <p:ext uri="{BB962C8B-B14F-4D97-AF65-F5344CB8AC3E}">
        <p14:creationId xmlns:p14="http://schemas.microsoft.com/office/powerpoint/2010/main" val="384316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8B24F-8FDB-FB2F-5AAD-A15EDC9B6C97}"/>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858C47B3-9BE3-E3CB-D69C-EFA0B655536D}"/>
              </a:ext>
            </a:extLst>
          </p:cNvPr>
          <p:cNvSpPr>
            <a:spLocks noGrp="1"/>
          </p:cNvSpPr>
          <p:nvPr>
            <p:ph idx="1" hasCustomPrompt="1"/>
          </p:nvPr>
        </p:nvSpPr>
        <p:spPr>
          <a:xfrm>
            <a:off x="290161" y="1139037"/>
            <a:ext cx="11353800" cy="5143100"/>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3. Directorio institucional.</a:t>
            </a:r>
          </a:p>
          <a:p>
            <a:pPr marL="0" indent="0">
              <a:buNone/>
            </a:pPr>
            <a:endParaRPr lang="es-MX" sz="3000" b="1"/>
          </a:p>
          <a:p>
            <a:pPr marL="0" indent="0">
              <a:buNone/>
            </a:pPr>
            <a:r>
              <a:rPr lang="es-MX" sz="3000"/>
              <a:t>Se creó un Directorio de organizaciones de la sociedad civil que trabajan en favor de los derechos de las personas con discapacidad visual. Este directorio se habilitó a través de Microsoft </a:t>
            </a:r>
            <a:r>
              <a:rPr lang="es-MX" sz="3000" err="1"/>
              <a:t>Forms</a:t>
            </a:r>
            <a:r>
              <a:rPr lang="es-MX" sz="3000"/>
              <a:t>, donde organizaciones y personas interesadas pudieron registrar sus datos de contacto para participar en el proceso de consulta.</a:t>
            </a:r>
          </a:p>
          <a:p>
            <a:pPr marL="0" indent="0">
              <a:buNone/>
            </a:pPr>
            <a:endParaRPr lang="es-MX" sz="3000"/>
          </a:p>
          <a:p>
            <a:pPr marL="0" indent="0">
              <a:buNone/>
            </a:pPr>
            <a:r>
              <a:rPr lang="es-MX" sz="3000"/>
              <a:t>Al cierre de los formularios de registro al Directorio e invitación a esta mensa, se cuentan con más de 500 registros provenientes de 32 entidades federativas del país.</a:t>
            </a:r>
          </a:p>
          <a:p>
            <a:pPr marL="0" indent="0">
              <a:buNone/>
            </a:pPr>
            <a:endParaRPr lang="es-MX" sz="3000"/>
          </a:p>
        </p:txBody>
      </p:sp>
    </p:spTree>
    <p:extLst>
      <p:ext uri="{BB962C8B-B14F-4D97-AF65-F5344CB8AC3E}">
        <p14:creationId xmlns:p14="http://schemas.microsoft.com/office/powerpoint/2010/main" val="498695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47D4E-993F-D57B-9807-1A10F42CCC6E}"/>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8FAEA5EF-8971-9273-12E6-BB20BB7F83FD}"/>
              </a:ext>
            </a:extLst>
          </p:cNvPr>
          <p:cNvSpPr>
            <a:spLocks noGrp="1"/>
          </p:cNvSpPr>
          <p:nvPr>
            <p:ph idx="1" hasCustomPrompt="1"/>
          </p:nvPr>
        </p:nvSpPr>
        <p:spPr>
          <a:xfrm>
            <a:off x="261330" y="1151341"/>
            <a:ext cx="11669340" cy="4555317"/>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4. Grupo de WhatsApp.</a:t>
            </a:r>
          </a:p>
          <a:p>
            <a:pPr marL="0" indent="0">
              <a:buNone/>
            </a:pPr>
            <a:endParaRPr lang="es-MX" sz="3000" b="1"/>
          </a:p>
          <a:p>
            <a:pPr marL="0" indent="0">
              <a:buNone/>
            </a:pPr>
            <a:r>
              <a:rPr lang="es-MX" sz="3000"/>
              <a:t>Se creó un grupo en WhatsApp para compartir información y avisos relacionados con las actividades de la consulta, así como para mantener una comunicación más directa con las personas participantes. </a:t>
            </a:r>
            <a:r>
              <a:rPr lang="es-MX" sz="3000">
                <a:hlinkClick r:id="rId2"/>
              </a:rPr>
              <a:t>Enlace al grupo de WhatsApp</a:t>
            </a:r>
            <a:r>
              <a:rPr lang="es-MX" sz="3000"/>
              <a:t>.</a:t>
            </a:r>
          </a:p>
        </p:txBody>
      </p:sp>
    </p:spTree>
    <p:extLst>
      <p:ext uri="{BB962C8B-B14F-4D97-AF65-F5344CB8AC3E}">
        <p14:creationId xmlns:p14="http://schemas.microsoft.com/office/powerpoint/2010/main" val="3621710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D960-11AE-E50F-F4EB-C115203819A4}"/>
            </a:ext>
          </a:extLst>
        </p:cNvPr>
        <p:cNvGrpSpPr/>
        <p:nvPr/>
      </p:nvGrpSpPr>
      <p:grpSpPr>
        <a:xfrm>
          <a:off x="0" y="0"/>
          <a:ext cx="0" cy="0"/>
          <a:chOff x="0" y="0"/>
          <a:chExt cx="0" cy="0"/>
        </a:xfrm>
      </p:grpSpPr>
      <p:sp>
        <p:nvSpPr>
          <p:cNvPr id="6" name="Marcador de texto 2">
            <a:extLst>
              <a:ext uri="{FF2B5EF4-FFF2-40B4-BE49-F238E27FC236}">
                <a16:creationId xmlns:a16="http://schemas.microsoft.com/office/drawing/2014/main" id="{FC6C6E4C-B1DF-1263-7AA1-4F32B2A2D884}"/>
              </a:ext>
            </a:extLst>
          </p:cNvPr>
          <p:cNvSpPr>
            <a:spLocks noGrp="1"/>
          </p:cNvSpPr>
          <p:nvPr>
            <p:ph idx="1" hasCustomPrompt="1"/>
          </p:nvPr>
        </p:nvSpPr>
        <p:spPr>
          <a:xfrm>
            <a:off x="324152" y="1274683"/>
            <a:ext cx="11669340" cy="4555317"/>
          </a:xfrm>
          <a:prstGeom prst="rect">
            <a:avLst/>
          </a:prstGeom>
        </p:spPr>
        <p:txBody>
          <a:bodyPr vert="horz" lIns="91440" tIns="45720" rIns="91440" bIns="45720" rtlCol="0" anchor="t">
            <a:noAutofit/>
          </a:bodyPr>
          <a:lstStyle>
            <a:lvl1pPr>
              <a:defRPr sz="3200">
                <a:latin typeface="+mn-lt"/>
              </a:defRPr>
            </a:lvl1pPr>
            <a:lvl2pPr>
              <a:defRPr sz="3200">
                <a:latin typeface="+mn-lt"/>
              </a:defRPr>
            </a:lvl2pPr>
            <a:lvl3pPr>
              <a:defRPr sz="3200">
                <a:latin typeface="+mn-lt"/>
              </a:defRPr>
            </a:lvl3pPr>
            <a:lvl4pPr>
              <a:defRPr sz="3200">
                <a:latin typeface="+mn-lt"/>
              </a:defRPr>
            </a:lvl4pPr>
            <a:lvl5pPr>
              <a:defRPr sz="3200">
                <a:latin typeface="+mn-lt"/>
              </a:defRPr>
            </a:lvl5pPr>
          </a:lstStyle>
          <a:p>
            <a:pPr marL="0" indent="0">
              <a:buNone/>
            </a:pPr>
            <a:r>
              <a:rPr lang="es-MX" sz="3000" b="1"/>
              <a:t>Herramienta 5. Mesas de retroalimentación.</a:t>
            </a:r>
          </a:p>
          <a:p>
            <a:pPr marL="0" indent="0">
              <a:buNone/>
            </a:pPr>
            <a:endParaRPr lang="es-MX" sz="3000" b="1"/>
          </a:p>
          <a:p>
            <a:pPr marL="0" indent="0">
              <a:buNone/>
            </a:pPr>
            <a:r>
              <a:rPr lang="es-MX" sz="3000"/>
              <a:t>Son espacios participativos en los que las personas integrantes del Grupo Técnico del INE reciben orientación, conocimientos y sugerencias por parte de las personas y organizaciones participantes a la Consulta, con el propósito de fortalecer el diseño, desarrollo y resultados de la consulta. En estas mesas también se atienden dudas y se revisan aspectos operativos relacionados con la implementación del proceso.</a:t>
            </a:r>
            <a:endParaRPr lang="es-MX" sz="3000">
              <a:ea typeface="Calibri"/>
              <a:cs typeface="Calibri"/>
            </a:endParaRPr>
          </a:p>
        </p:txBody>
      </p:sp>
    </p:spTree>
    <p:extLst>
      <p:ext uri="{BB962C8B-B14F-4D97-AF65-F5344CB8AC3E}">
        <p14:creationId xmlns:p14="http://schemas.microsoft.com/office/powerpoint/2010/main" val="2889179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5F5EEECC-3623-29A6-79A8-57EE91DC2198}"/>
              </a:ext>
            </a:extLst>
          </p:cNvPr>
          <p:cNvSpPr>
            <a:spLocks noGrp="1"/>
          </p:cNvSpPr>
          <p:nvPr>
            <p:ph idx="1"/>
          </p:nvPr>
        </p:nvSpPr>
        <p:spPr>
          <a:xfrm>
            <a:off x="260247" y="1194036"/>
            <a:ext cx="11466525" cy="4383105"/>
          </a:xfrm>
        </p:spPr>
        <p:txBody>
          <a:bodyPr vert="horz" lIns="91440" tIns="45720" rIns="91440" bIns="45720" rtlCol="0" anchor="t">
            <a:noAutofit/>
          </a:bodyPr>
          <a:lstStyle/>
          <a:p>
            <a:pPr marL="0" indent="0">
              <a:buNone/>
            </a:pPr>
            <a:r>
              <a:rPr lang="es-MX" sz="3000" b="1"/>
              <a:t>Herramienta 6. Mesas de entendimiento.</a:t>
            </a:r>
          </a:p>
          <a:p>
            <a:pPr marL="0" indent="0">
              <a:buNone/>
            </a:pPr>
            <a:endParaRPr lang="es-MX" sz="3000" b="1"/>
          </a:p>
          <a:p>
            <a:pPr marL="0" indent="0">
              <a:buNone/>
            </a:pPr>
            <a:r>
              <a:rPr lang="es-MX" sz="3000"/>
              <a:t>Son espacios de diálogo estructurado cuyo propósito es explicar, clarificar y generar comprensión común sobre el proceso de consulta y sus alcances. En estas mesas se presentan los objetivos, metodología y etapas del ejercicio, así como los elementos técnicos o normativos relacionados con el tema consultado. Su finalidad es asegurar que todas las personas participantes cuenten con información clara, accesible y suficiente para expresar sus opiniones y participar de manera informada.</a:t>
            </a:r>
            <a:endParaRPr lang="es-MX" sz="3000">
              <a:ea typeface="Calibri"/>
              <a:cs typeface="Calibri"/>
            </a:endParaRPr>
          </a:p>
        </p:txBody>
      </p:sp>
    </p:spTree>
    <p:extLst>
      <p:ext uri="{BB962C8B-B14F-4D97-AF65-F5344CB8AC3E}">
        <p14:creationId xmlns:p14="http://schemas.microsoft.com/office/powerpoint/2010/main" val="4055654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74FA-2744-B980-7A23-6FBDE57B6C70}"/>
            </a:ext>
          </a:extLst>
        </p:cNvPr>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3A3E0E7F-C7C4-4EA8-11C2-C603C3F2E178}"/>
              </a:ext>
            </a:extLst>
          </p:cNvPr>
          <p:cNvSpPr>
            <a:spLocks noGrp="1"/>
          </p:cNvSpPr>
          <p:nvPr>
            <p:ph idx="1"/>
          </p:nvPr>
        </p:nvSpPr>
        <p:spPr>
          <a:xfrm>
            <a:off x="288167" y="937300"/>
            <a:ext cx="11466525" cy="5728746"/>
          </a:xfrm>
        </p:spPr>
        <p:txBody>
          <a:bodyPr vert="horz" lIns="91440" tIns="45720" rIns="91440" bIns="45720" rtlCol="0" anchor="t">
            <a:noAutofit/>
          </a:bodyPr>
          <a:lstStyle/>
          <a:p>
            <a:pPr marL="0" indent="0">
              <a:buNone/>
            </a:pPr>
            <a:r>
              <a:rPr lang="es-MX" b="1"/>
              <a:t>Herramienta 7. Mesas de Consulta.</a:t>
            </a:r>
          </a:p>
          <a:p>
            <a:pPr marL="0" indent="0">
              <a:buNone/>
            </a:pPr>
            <a:endParaRPr lang="es-MX" b="1"/>
          </a:p>
          <a:p>
            <a:r>
              <a:rPr lang="es-MX"/>
              <a:t>Serán espacios de diálogo estructurado cuyo propósito será recabar, sistematizar y analizar las necesidades, experiencias y propuestas de Personas con Discapacidad Visual y de las Organizaciones que las representan, respecto de contar con materiales y boletas electorales accesibles, así como alternativas tecnológicas viables en elecciones judiciales, con base en marcos normativos internacionales y nacionales que protegen los derechos políticos electorales de las personas con discapacidad.</a:t>
            </a:r>
          </a:p>
        </p:txBody>
      </p:sp>
    </p:spTree>
    <p:extLst>
      <p:ext uri="{BB962C8B-B14F-4D97-AF65-F5344CB8AC3E}">
        <p14:creationId xmlns:p14="http://schemas.microsoft.com/office/powerpoint/2010/main" val="1921154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D452-00B0-18C4-FEEC-1CCDB7012382}"/>
            </a:ext>
          </a:extLst>
        </p:cNvPr>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2B280D9E-AD71-3420-8108-7463FA9804F2}"/>
              </a:ext>
            </a:extLst>
          </p:cNvPr>
          <p:cNvSpPr>
            <a:spLocks noGrp="1"/>
          </p:cNvSpPr>
          <p:nvPr>
            <p:ph idx="1"/>
          </p:nvPr>
        </p:nvSpPr>
        <p:spPr>
          <a:xfrm>
            <a:off x="288167" y="937300"/>
            <a:ext cx="11466525" cy="5728746"/>
          </a:xfrm>
        </p:spPr>
        <p:txBody>
          <a:bodyPr vert="horz" lIns="91440" tIns="45720" rIns="91440" bIns="45720" rtlCol="0" anchor="t">
            <a:noAutofit/>
          </a:bodyPr>
          <a:lstStyle/>
          <a:p>
            <a:pPr marL="0" indent="0">
              <a:buNone/>
            </a:pPr>
            <a:r>
              <a:rPr lang="es-MX" b="1"/>
              <a:t>Herramienta 7. Mesas de Consulta.</a:t>
            </a:r>
          </a:p>
          <a:p>
            <a:pPr marL="0" indent="0">
              <a:buNone/>
            </a:pPr>
            <a:endParaRPr lang="es-MX" sz="800"/>
          </a:p>
          <a:p>
            <a:r>
              <a:rPr lang="es-MX"/>
              <a:t>Serán de carácter nacional con el apoyo de organizaciones sociales e instituciones públicas.</a:t>
            </a:r>
          </a:p>
          <a:p>
            <a:r>
              <a:rPr lang="es-MX"/>
              <a:t>Se proponen 5 mesas regionalizadas y representativas.</a:t>
            </a:r>
          </a:p>
          <a:p>
            <a:r>
              <a:rPr lang="es-MX"/>
              <a:t>Mesas virtuales a través de la plataforma Zoom. Con la posibilidad de asistencia presencial en las oficinas centrales del INE en la Ciudad de México para quienes estén interesadas y puedan acompañarnos.</a:t>
            </a:r>
          </a:p>
          <a:p>
            <a:r>
              <a:rPr lang="es-MX"/>
              <a:t>Son guidas por preguntas clave que sirvan para dar cumplimiento al objetivo de la Consulta.</a:t>
            </a:r>
          </a:p>
        </p:txBody>
      </p:sp>
    </p:spTree>
    <p:extLst>
      <p:ext uri="{BB962C8B-B14F-4D97-AF65-F5344CB8AC3E}">
        <p14:creationId xmlns:p14="http://schemas.microsoft.com/office/powerpoint/2010/main" val="94337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4FE6-E82C-12A7-205A-EE5C1A14606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3B22921-D241-8289-5ADC-2E55843FCB47}"/>
              </a:ext>
            </a:extLst>
          </p:cNvPr>
          <p:cNvSpPr txBox="1"/>
          <p:nvPr/>
        </p:nvSpPr>
        <p:spPr>
          <a:xfrm>
            <a:off x="211731" y="852327"/>
            <a:ext cx="9937797" cy="707886"/>
          </a:xfrm>
          <a:prstGeom prst="rect">
            <a:avLst/>
          </a:prstGeom>
          <a:noFill/>
        </p:spPr>
        <p:txBody>
          <a:bodyPr wrap="square" lIns="91440" tIns="45720" rIns="91440" bIns="45720" anchor="ctr">
            <a:spAutoFit/>
          </a:bodyPr>
          <a:lstStyle/>
          <a:p>
            <a:pPr lvl="0"/>
            <a:r>
              <a:rPr lang="es-MX" sz="4000" b="1">
                <a:solidFill>
                  <a:srgbClr val="662E91"/>
                </a:solidFill>
              </a:rPr>
              <a:t>Apartado 5. Ruta crítica.</a:t>
            </a:r>
          </a:p>
        </p:txBody>
      </p:sp>
      <p:sp>
        <p:nvSpPr>
          <p:cNvPr id="39" name="CuadroTexto 38">
            <a:extLst>
              <a:ext uri="{FF2B5EF4-FFF2-40B4-BE49-F238E27FC236}">
                <a16:creationId xmlns:a16="http://schemas.microsoft.com/office/drawing/2014/main" id="{78088AC9-F0D3-6E5E-8D09-E399B777E5F5}"/>
              </a:ext>
            </a:extLst>
          </p:cNvPr>
          <p:cNvSpPr txBox="1"/>
          <p:nvPr/>
        </p:nvSpPr>
        <p:spPr>
          <a:xfrm>
            <a:off x="216408" y="1560213"/>
            <a:ext cx="11759184" cy="4897366"/>
          </a:xfrm>
          <a:prstGeom prst="rect">
            <a:avLst/>
          </a:prstGeom>
          <a:noFill/>
        </p:spPr>
        <p:txBody>
          <a:bodyPr wrap="square" lIns="91440" tIns="45720" rIns="91440" bIns="45720" anchor="t">
            <a:spAutoFit/>
          </a:bodyPr>
          <a:lstStyle/>
          <a:p>
            <a:pPr>
              <a:lnSpc>
                <a:spcPct val="115000"/>
              </a:lnSpc>
              <a:spcAft>
                <a:spcPts val="800"/>
              </a:spcAft>
              <a:buNone/>
            </a:pPr>
            <a:r>
              <a:rPr lang="es-419" sz="3200" kern="100">
                <a:effectLst/>
                <a:ea typeface="Aptos" panose="020B0004020202020204" pitchFamily="34" charset="0"/>
                <a:cs typeface="Times New Roman"/>
              </a:rPr>
              <a:t>A continuación</a:t>
            </a:r>
            <a:r>
              <a:rPr lang="es-419" sz="3200" kern="100">
                <a:ea typeface="Aptos" panose="020B0004020202020204" pitchFamily="34" charset="0"/>
                <a:cs typeface="Times New Roman"/>
              </a:rPr>
              <a:t>,</a:t>
            </a:r>
            <a:r>
              <a:rPr lang="es-419" sz="3200" kern="100">
                <a:effectLst/>
                <a:ea typeface="Aptos" panose="020B0004020202020204" pitchFamily="34" charset="0"/>
                <a:cs typeface="Times New Roman"/>
              </a:rPr>
              <a:t> se presentan las actividades y fechas </a:t>
            </a:r>
            <a:r>
              <a:rPr lang="es-419" sz="3200" kern="100">
                <a:ea typeface="Aptos" panose="020B0004020202020204" pitchFamily="34" charset="0"/>
                <a:cs typeface="Times New Roman"/>
              </a:rPr>
              <a:t>límite </a:t>
            </a:r>
            <a:r>
              <a:rPr lang="es-419" sz="3200" kern="100">
                <a:effectLst/>
                <a:ea typeface="Aptos" panose="020B0004020202020204" pitchFamily="34" charset="0"/>
                <a:cs typeface="Times New Roman"/>
              </a:rPr>
              <a:t>del proceso  de consulta.</a:t>
            </a:r>
          </a:p>
          <a:p>
            <a:pPr>
              <a:lnSpc>
                <a:spcPct val="115000"/>
              </a:lnSpc>
              <a:spcAft>
                <a:spcPts val="800"/>
              </a:spcAft>
              <a:buNone/>
            </a:pPr>
            <a:r>
              <a:rPr lang="es-419" sz="3200" b="1" kern="100">
                <a:ea typeface="Aptos" panose="020B0004020202020204" pitchFamily="34" charset="0"/>
                <a:cs typeface="Times New Roman"/>
              </a:rPr>
              <a:t>Fechas relevantes de la etapa de Preconsulta:</a:t>
            </a:r>
          </a:p>
          <a:p>
            <a:pPr marL="457200" indent="-457200">
              <a:lnSpc>
                <a:spcPct val="115000"/>
              </a:lnSpc>
              <a:spcAft>
                <a:spcPts val="800"/>
              </a:spcAft>
              <a:buFont typeface="Arial" panose="020B0604020202020204" pitchFamily="34" charset="0"/>
              <a:buChar char="•"/>
            </a:pPr>
            <a:r>
              <a:rPr lang="es-419" sz="3200" kern="100">
                <a:ea typeface="Aptos" panose="020B0004020202020204" pitchFamily="34" charset="0"/>
                <a:cs typeface="Times New Roman" panose="02020603050405020304" pitchFamily="18" charset="0"/>
              </a:rPr>
              <a:t>Viernes 27 de febrero de 2026, se integró el directorio nacional de Organizaciones de la Sociedad Civil. </a:t>
            </a:r>
          </a:p>
          <a:p>
            <a:pPr marL="457200" indent="-457200">
              <a:lnSpc>
                <a:spcPct val="115000"/>
              </a:lnSpc>
              <a:spcAft>
                <a:spcPts val="800"/>
              </a:spcAft>
              <a:buFont typeface="Arial" panose="020B0604020202020204" pitchFamily="34" charset="0"/>
              <a:buChar char="•"/>
            </a:pPr>
            <a:r>
              <a:rPr lang="es-419" sz="3200" kern="100">
                <a:cs typeface="Times New Roman" panose="02020603050405020304" pitchFamily="18" charset="0"/>
              </a:rPr>
              <a:t>Lunes 2 de marzo de 2026, se e</a:t>
            </a:r>
            <a:r>
              <a:rPr lang="es-419" sz="3200" kern="100">
                <a:effectLst/>
                <a:ea typeface="Aptos" panose="020B0004020202020204" pitchFamily="34" charset="0"/>
                <a:cs typeface="Times New Roman" panose="02020603050405020304" pitchFamily="18" charset="0"/>
              </a:rPr>
              <a:t>laboró y public</a:t>
            </a:r>
            <a:r>
              <a:rPr lang="es-419" sz="3200" kern="100">
                <a:ea typeface="Aptos" panose="020B0004020202020204" pitchFamily="34" charset="0"/>
                <a:cs typeface="Times New Roman" panose="02020603050405020304" pitchFamily="18" charset="0"/>
              </a:rPr>
              <a:t>aron</a:t>
            </a:r>
            <a:r>
              <a:rPr lang="es-419" sz="3200" kern="100">
                <a:effectLst/>
                <a:ea typeface="Aptos" panose="020B0004020202020204" pitchFamily="34" charset="0"/>
                <a:cs typeface="Times New Roman" panose="02020603050405020304" pitchFamily="18" charset="0"/>
              </a:rPr>
              <a:t> los avisos de privacidad relativos al tratamiento de datos personales en ejercicios de Consulta Ciudadana. </a:t>
            </a:r>
            <a:endParaRPr lang="es-419" sz="3200" kern="10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82281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B2AD-9D58-082D-A187-9AC42D18C3C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2E840F1-83D7-4B48-31D2-262DAC1570F1}"/>
              </a:ext>
            </a:extLst>
          </p:cNvPr>
          <p:cNvSpPr txBox="1"/>
          <p:nvPr/>
        </p:nvSpPr>
        <p:spPr>
          <a:xfrm>
            <a:off x="371856" y="949022"/>
            <a:ext cx="11448288" cy="4897366"/>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pPr marL="457200" indent="-457200">
              <a:buFont typeface="Arial" panose="020B0604020202020204" pitchFamily="34" charset="0"/>
              <a:buChar char="•"/>
            </a:pPr>
            <a:r>
              <a:rPr lang="es-419" sz="3200"/>
              <a:t>Lunes 2 de marzo de 2026, se elaboró y remitió el Anteproyecto de Protocolo para la Consulta. </a:t>
            </a:r>
            <a:endParaRPr lang="es-MX" sz="3200"/>
          </a:p>
          <a:p>
            <a:pPr marL="457200" indent="-457200">
              <a:buFont typeface="Arial" panose="020B0604020202020204" pitchFamily="34" charset="0"/>
              <a:buChar char="•"/>
            </a:pPr>
            <a:r>
              <a:rPr lang="es-419" sz="3200"/>
              <a:t>Viernes 6 de marzo de 2026, se publicó la página web de la Consulta en la página del INE</a:t>
            </a:r>
          </a:p>
          <a:p>
            <a:pPr marL="457200" indent="-457200">
              <a:buFont typeface="Arial" panose="020B0604020202020204" pitchFamily="34" charset="0"/>
              <a:buChar char="•"/>
            </a:pPr>
            <a:r>
              <a:rPr lang="es-MX" sz="3200"/>
              <a:t>Viernes 6 de marzo de 2026, </a:t>
            </a:r>
            <a:r>
              <a:rPr lang="es-419" sz="3200"/>
              <a:t>se publicó el repositorio documental de la Consulta. </a:t>
            </a:r>
            <a:endParaRPr lang="es-MX" sz="3200">
              <a:solidFill>
                <a:srgbClr val="00B050"/>
              </a:solidFill>
              <a:ea typeface="+mn-ea"/>
            </a:endParaRPr>
          </a:p>
          <a:p>
            <a:pPr marL="457200" indent="-457200">
              <a:buFont typeface="Arial" panose="020B0604020202020204" pitchFamily="34" charset="0"/>
              <a:buChar char="•"/>
            </a:pPr>
            <a:r>
              <a:rPr lang="es-419" sz="3200"/>
              <a:t>Viernes 6 de marzo de 2026, se publicó la invitación para la primer mesa de entendimiento.</a:t>
            </a:r>
          </a:p>
        </p:txBody>
      </p:sp>
    </p:spTree>
    <p:extLst>
      <p:ext uri="{BB962C8B-B14F-4D97-AF65-F5344CB8AC3E}">
        <p14:creationId xmlns:p14="http://schemas.microsoft.com/office/powerpoint/2010/main" val="1350156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144E0-5E27-0721-0A2A-64EFA718754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7A3F20D-0178-061C-762B-7A40E6CEE59D}"/>
              </a:ext>
            </a:extLst>
          </p:cNvPr>
          <p:cNvSpPr txBox="1"/>
          <p:nvPr/>
        </p:nvSpPr>
        <p:spPr>
          <a:xfrm>
            <a:off x="354941" y="866937"/>
            <a:ext cx="11009376" cy="5361083"/>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Consulta:</a:t>
            </a:r>
          </a:p>
          <a:p>
            <a:pPr marL="457200" indent="-457200">
              <a:buFont typeface="Arial" panose="020B0604020202020204" pitchFamily="34" charset="0"/>
              <a:buChar char="•"/>
            </a:pPr>
            <a:r>
              <a:rPr lang="es-419" sz="3200"/>
              <a:t>Del lunes 13 al viernes 17 de abril de 2026, se llevarán a cabo las mesas de la Consulta. </a:t>
            </a:r>
            <a:endParaRPr lang="es-MX" sz="3200">
              <a:solidFill>
                <a:schemeClr val="accent2"/>
              </a:solidFill>
            </a:endParaRPr>
          </a:p>
          <a:p>
            <a:pPr marL="457200" indent="-457200">
              <a:buFont typeface="Arial" panose="020B0604020202020204" pitchFamily="34" charset="0"/>
              <a:buChar char="•"/>
            </a:pPr>
            <a:r>
              <a:rPr lang="es-419" sz="3200"/>
              <a:t>Jueves 30 de abril de 2026,</a:t>
            </a:r>
            <a:r>
              <a:rPr lang="es-419" sz="3200">
                <a:solidFill>
                  <a:schemeClr val="accent2"/>
                </a:solidFill>
              </a:rPr>
              <a:t> </a:t>
            </a:r>
            <a:r>
              <a:rPr lang="es-419" sz="3200"/>
              <a:t>se entregará el documento de análisis de las mesas elaborado por una organización de la sociedad civil que presente los resultados de las mesas. Al respecto la Unidad Técnica de Igualdad de Género y No Discriminación, invitará a las organizaciones interesadas, y elegirá a la propuesta técnica y económicamente más viable.  </a:t>
            </a:r>
          </a:p>
        </p:txBody>
      </p:sp>
    </p:spTree>
    <p:extLst>
      <p:ext uri="{BB962C8B-B14F-4D97-AF65-F5344CB8AC3E}">
        <p14:creationId xmlns:p14="http://schemas.microsoft.com/office/powerpoint/2010/main" val="428968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E669-8861-F4CB-94B4-3C9020A6A29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22885431-D373-A193-D91C-848518E9FB5C}"/>
              </a:ext>
            </a:extLst>
          </p:cNvPr>
          <p:cNvSpPr txBox="1"/>
          <p:nvPr/>
        </p:nvSpPr>
        <p:spPr>
          <a:xfrm>
            <a:off x="227838" y="687898"/>
            <a:ext cx="11736324" cy="6029984"/>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la </a:t>
            </a:r>
            <a:r>
              <a:rPr lang="es-419" sz="3200" b="1" err="1">
                <a:cs typeface="Times New Roman"/>
              </a:rPr>
              <a:t>Postconsulta</a:t>
            </a:r>
            <a:r>
              <a:rPr lang="es-419" sz="3200" b="1">
                <a:cs typeface="Times New Roman"/>
              </a:rPr>
              <a:t>:</a:t>
            </a:r>
          </a:p>
          <a:p>
            <a:pPr marL="457200" indent="-457200">
              <a:buFont typeface="Arial" panose="020B0604020202020204" pitchFamily="34" charset="0"/>
              <a:buChar char="•"/>
            </a:pPr>
            <a:r>
              <a:rPr lang="es-419" sz="3200"/>
              <a:t>29 de mayo de 2026, la Dirección Ejecutiva de Organización Electoral,  Analizará la viabilidad legal, económica, técnica, funcional y operativa de las propuestas recibidas.</a:t>
            </a:r>
          </a:p>
          <a:p>
            <a:pPr marL="457200" indent="-457200">
              <a:buFont typeface="Arial" panose="020B0604020202020204" pitchFamily="34" charset="0"/>
              <a:buChar char="•"/>
            </a:pPr>
            <a:r>
              <a:rPr lang="es-419" sz="3200"/>
              <a:t>Martes 30 de junio de 2026</a:t>
            </a:r>
            <a:r>
              <a:rPr lang="es-MX" sz="3200"/>
              <a:t>, </a:t>
            </a:r>
            <a:r>
              <a:rPr lang="es-419" sz="3200"/>
              <a:t>la Dirección Ejecutiva de Organización Electoral desarrollará las propuestas de “elementos de apoyo” viables para facilitar la emisión del voto. </a:t>
            </a:r>
          </a:p>
          <a:p>
            <a:pPr marL="457200" indent="-457200">
              <a:buFont typeface="Arial" panose="020B0604020202020204" pitchFamily="34" charset="0"/>
              <a:buChar char="•"/>
            </a:pPr>
            <a:r>
              <a:rPr lang="es-419" sz="3200"/>
              <a:t>Viernes 31 de julio de 2026, la Dirección Ejecutiva de Organización Electoral llevará a cabo pruebas de funcionalidad con Asociaciones de personas con discapacidad visual. </a:t>
            </a:r>
            <a:endParaRPr lang="es-MX" sz="3200" b="1">
              <a:solidFill>
                <a:schemeClr val="accent2"/>
              </a:solidFill>
            </a:endParaRPr>
          </a:p>
        </p:txBody>
      </p:sp>
    </p:spTree>
    <p:extLst>
      <p:ext uri="{BB962C8B-B14F-4D97-AF65-F5344CB8AC3E}">
        <p14:creationId xmlns:p14="http://schemas.microsoft.com/office/powerpoint/2010/main" val="3359556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18FD-5504-A084-FC80-8BB79EAB7DE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E272B1D-8ED0-3208-568D-F220504AC0B1}"/>
              </a:ext>
            </a:extLst>
          </p:cNvPr>
          <p:cNvSpPr txBox="1"/>
          <p:nvPr/>
        </p:nvSpPr>
        <p:spPr>
          <a:xfrm>
            <a:off x="227838" y="939183"/>
            <a:ext cx="11736324" cy="4331057"/>
          </a:xfrm>
          <a:prstGeom prst="rect">
            <a:avLst/>
          </a:prstGeom>
          <a:noFill/>
        </p:spPr>
        <p:txBody>
          <a:bodyPr wrap="square">
            <a:spAutoFit/>
          </a:bodyPr>
          <a:lstStyle>
            <a:defPPr>
              <a:defRPr lang="es-MX"/>
            </a:defPPr>
            <a:lvl1pPr>
              <a:lnSpc>
                <a:spcPct val="115000"/>
              </a:lnSpc>
              <a:spcAft>
                <a:spcPts val="800"/>
              </a:spcAft>
              <a:buNone/>
              <a:defRPr sz="3000" kern="100">
                <a:effectLst/>
                <a:ea typeface="Aptos" panose="020B0004020202020204" pitchFamily="34" charset="0"/>
                <a:cs typeface="Times New Roman" panose="02020603050405020304" pitchFamily="18" charset="0"/>
              </a:defRPr>
            </a:lvl1pPr>
          </a:lstStyle>
          <a:p>
            <a:r>
              <a:rPr lang="es-419" sz="3200" b="1">
                <a:cs typeface="Times New Roman"/>
              </a:rPr>
              <a:t>Fechas relevantes de la etapa de la </a:t>
            </a:r>
            <a:r>
              <a:rPr lang="es-419" sz="3200" b="1" err="1">
                <a:cs typeface="Times New Roman"/>
              </a:rPr>
              <a:t>Postconsulta</a:t>
            </a:r>
            <a:r>
              <a:rPr lang="es-419" sz="3200" b="1">
                <a:cs typeface="Times New Roman"/>
              </a:rPr>
              <a:t>:</a:t>
            </a:r>
          </a:p>
          <a:p>
            <a:pPr marL="457200" indent="-457200">
              <a:buFont typeface="Arial" panose="020B0604020202020204" pitchFamily="34" charset="0"/>
              <a:buChar char="•"/>
            </a:pPr>
            <a:r>
              <a:rPr lang="es-419" sz="3200"/>
              <a:t>Lunes 31 de agosto de 2026</a:t>
            </a:r>
            <a:r>
              <a:rPr lang="es-MX" sz="3200"/>
              <a:t>, se harán </a:t>
            </a:r>
            <a:r>
              <a:rPr lang="es-419" sz="3200"/>
              <a:t>ajustes derivados de las pruebas de funcionalidad.</a:t>
            </a:r>
            <a:endParaRPr lang="es-MX" sz="3200">
              <a:solidFill>
                <a:schemeClr val="accent2"/>
              </a:solidFill>
            </a:endParaRPr>
          </a:p>
          <a:p>
            <a:pPr marL="457200" indent="-457200">
              <a:buFont typeface="Arial" panose="020B0604020202020204" pitchFamily="34" charset="0"/>
              <a:buChar char="•"/>
            </a:pPr>
            <a:r>
              <a:rPr lang="es-419" sz="3200"/>
              <a:t>Miércoles 30 de septiembre de 2026, se presentará al Consejo General el resultado del análisis para su aprobación. </a:t>
            </a:r>
            <a:endParaRPr lang="es-MX" sz="3200">
              <a:solidFill>
                <a:schemeClr val="accent2"/>
              </a:solidFill>
            </a:endParaRPr>
          </a:p>
          <a:p>
            <a:pPr marL="457200" indent="-457200">
              <a:buFont typeface="Arial" panose="020B0604020202020204" pitchFamily="34" charset="0"/>
              <a:buChar char="•"/>
            </a:pPr>
            <a:r>
              <a:rPr lang="es-419" sz="3200"/>
              <a:t>Viernes 30 de octubre de 2026, se remitirá a Sala Superior el resultado del análisis (aprobado). </a:t>
            </a:r>
            <a:endParaRPr lang="es-MX" sz="3200">
              <a:solidFill>
                <a:schemeClr val="accent2"/>
              </a:solidFill>
            </a:endParaRPr>
          </a:p>
        </p:txBody>
      </p:sp>
    </p:spTree>
    <p:extLst>
      <p:ext uri="{BB962C8B-B14F-4D97-AF65-F5344CB8AC3E}">
        <p14:creationId xmlns:p14="http://schemas.microsoft.com/office/powerpoint/2010/main" val="258707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883C96-F571-6CA0-688D-D35841D392F9}"/>
              </a:ext>
            </a:extLst>
          </p:cNvPr>
          <p:cNvSpPr>
            <a:spLocks noGrp="1"/>
          </p:cNvSpPr>
          <p:nvPr>
            <p:ph type="title"/>
          </p:nvPr>
        </p:nvSpPr>
        <p:spPr>
          <a:xfrm>
            <a:off x="249583" y="2597148"/>
            <a:ext cx="11692833" cy="831852"/>
          </a:xfrm>
        </p:spPr>
        <p:txBody>
          <a:bodyPr/>
          <a:lstStyle/>
          <a:p>
            <a:r>
              <a:rPr lang="es-MX"/>
              <a:t>Preguntas, comentarios y aportaciones.</a:t>
            </a:r>
            <a:r>
              <a:rPr lang="es-MX" b="0"/>
              <a:t>​</a:t>
            </a:r>
            <a:endParaRPr lang="es-MX"/>
          </a:p>
        </p:txBody>
      </p:sp>
    </p:spTree>
    <p:extLst>
      <p:ext uri="{BB962C8B-B14F-4D97-AF65-F5344CB8AC3E}">
        <p14:creationId xmlns:p14="http://schemas.microsoft.com/office/powerpoint/2010/main" val="219907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F7F0C21-DBE6-A016-2F47-ADA48FA9427A}"/>
              </a:ext>
            </a:extLst>
          </p:cNvPr>
          <p:cNvSpPr txBox="1"/>
          <p:nvPr/>
        </p:nvSpPr>
        <p:spPr>
          <a:xfrm>
            <a:off x="1102938" y="1442738"/>
            <a:ext cx="9610343" cy="4832092"/>
          </a:xfrm>
          <a:prstGeom prst="rect">
            <a:avLst/>
          </a:prstGeom>
          <a:solidFill>
            <a:schemeClr val="bg1"/>
          </a:solidFill>
        </p:spPr>
        <p:txBody>
          <a:bodyPr wrap="square" anchor="ctr">
            <a:spAutoFit/>
          </a:bodyPr>
          <a:lstStyle/>
          <a:p>
            <a:r>
              <a:rPr lang="es-MX" sz="3200" b="1">
                <a:solidFill>
                  <a:srgbClr val="662E91"/>
                </a:solidFill>
                <a:latin typeface="Arial" panose="020B0604020202020204" pitchFamily="34" charset="0"/>
                <a:cs typeface="Arial" panose="020B0604020202020204" pitchFamily="34" charset="0"/>
              </a:rPr>
              <a:t>¡GRACIAS POR SU PARTICIPACIÓN!</a:t>
            </a:r>
            <a:endParaRPr lang="es-MX" sz="3200"/>
          </a:p>
          <a:p>
            <a:endParaRPr lang="es-MX" sz="3200"/>
          </a:p>
          <a:p>
            <a:r>
              <a:rPr lang="es-MX" sz="3200"/>
              <a:t>DATOS DE CONTACTO</a:t>
            </a:r>
          </a:p>
          <a:p>
            <a:endParaRPr lang="es-MX" sz="3200"/>
          </a:p>
          <a:p>
            <a:r>
              <a:rPr lang="es-MX" sz="3000"/>
              <a:t>Correo electrónico: </a:t>
            </a:r>
            <a:r>
              <a:rPr lang="es-MX" sz="3000">
                <a:hlinkClick r:id="rId2"/>
              </a:rPr>
              <a:t>christian.pena@ine.mx</a:t>
            </a:r>
            <a:endParaRPr lang="es-MX" sz="3000"/>
          </a:p>
          <a:p>
            <a:endParaRPr lang="es-MX" sz="3000"/>
          </a:p>
          <a:p>
            <a:r>
              <a:rPr lang="es-MX" sz="3000"/>
              <a:t>Teléfono: 55 5628 4200, extensión 345311.</a:t>
            </a:r>
          </a:p>
          <a:p>
            <a:endParaRPr lang="es-MX" sz="3000"/>
          </a:p>
          <a:p>
            <a:r>
              <a:rPr lang="es-MX" sz="3000">
                <a:hlinkClick r:id="rId3"/>
              </a:rPr>
              <a:t>O bien, puedes ingresar a la página web de la consulta en este enlace</a:t>
            </a:r>
            <a:r>
              <a:rPr lang="es-MX" sz="3000"/>
              <a:t>.</a:t>
            </a:r>
            <a:endParaRPr lang="es-MX" sz="3200"/>
          </a:p>
        </p:txBody>
      </p:sp>
    </p:spTree>
    <p:extLst>
      <p:ext uri="{BB962C8B-B14F-4D97-AF65-F5344CB8AC3E}">
        <p14:creationId xmlns:p14="http://schemas.microsoft.com/office/powerpoint/2010/main" val="25919232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97CC2F07C41474B842029C0912ACDAB" ma:contentTypeVersion="19" ma:contentTypeDescription="Crear nuevo documento." ma:contentTypeScope="" ma:versionID="3b3994849b2aa40cf89f93f93dced378">
  <xsd:schema xmlns:xsd="http://www.w3.org/2001/XMLSchema" xmlns:xs="http://www.w3.org/2001/XMLSchema" xmlns:p="http://schemas.microsoft.com/office/2006/metadata/properties" xmlns:ns2="e3db665d-604f-4593-9aa2-df8cb0aa7961" xmlns:ns3="888e75b6-b3e6-4f03-b11c-7b182d406e1b" targetNamespace="http://schemas.microsoft.com/office/2006/metadata/properties" ma:root="true" ma:fieldsID="28918970b3d74ed4d04e42eef7bb5a87" ns2:_="" ns3:_="">
    <xsd:import namespace="e3db665d-604f-4593-9aa2-df8cb0aa7961"/>
    <xsd:import namespace="888e75b6-b3e6-4f03-b11c-7b182d406e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b665d-604f-4593-9aa2-df8cb0aa79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b5fe629f-dcd0-4f79-bd36-f65a702dfa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8e75b6-b3e6-4f03-b11c-7b182d406e1b"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2bc8080a-8645-4cd8-8c26-b904c8481cfb}" ma:internalName="TaxCatchAll" ma:showField="CatchAllData" ma:web="888e75b6-b3e6-4f03-b11c-7b182d406e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88e75b6-b3e6-4f03-b11c-7b182d406e1b" xsi:nil="true"/>
    <lcf76f155ced4ddcb4097134ff3c332f xmlns="e3db665d-604f-4593-9aa2-df8cb0aa796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46E6EC8-D87A-465D-B754-E0FA22D19114}">
  <ds:schemaRefs>
    <ds:schemaRef ds:uri="888e75b6-b3e6-4f03-b11c-7b182d406e1b"/>
    <ds:schemaRef ds:uri="e3db665d-604f-4593-9aa2-df8cb0aa79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5FAAC6F-E2E4-4FCC-B8AC-B8C21DBEF4FC}">
  <ds:schemaRefs>
    <ds:schemaRef ds:uri="http://schemas.microsoft.com/sharepoint/v3/contenttype/forms"/>
  </ds:schemaRefs>
</ds:datastoreItem>
</file>

<file path=customXml/itemProps3.xml><?xml version="1.0" encoding="utf-8"?>
<ds:datastoreItem xmlns:ds="http://schemas.openxmlformats.org/officeDocument/2006/customXml" ds:itemID="{578FF86B-56C3-41E7-857B-A19770F58806}">
  <ds:schemaRefs>
    <ds:schemaRef ds:uri="http://www.w3.org/XML/1998/namespace"/>
    <ds:schemaRef ds:uri="http://schemas.microsoft.com/office/infopath/2007/PartnerControls"/>
    <ds:schemaRef ds:uri="http://schemas.microsoft.com/office/2006/documentManagement/types"/>
    <ds:schemaRef ds:uri="http://purl.org/dc/dcmitype/"/>
    <ds:schemaRef ds:uri="888e75b6-b3e6-4f03-b11c-7b182d406e1b"/>
    <ds:schemaRef ds:uri="e3db665d-604f-4593-9aa2-df8cb0aa7961"/>
    <ds:schemaRef ds:uri="http://schemas.microsoft.com/office/2006/metadata/properties"/>
    <ds:schemaRef ds:uri="http://schemas.openxmlformats.org/package/2006/metadata/core-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1914</Words>
  <Application>Microsoft Office PowerPoint</Application>
  <PresentationFormat>Panorámica</PresentationFormat>
  <Paragraphs>127</Paragraphs>
  <Slides>28</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28</vt:i4>
      </vt:variant>
    </vt:vector>
  </HeadingPairs>
  <TitlesOfParts>
    <vt:vector size="35" baseType="lpstr">
      <vt:lpstr>Arial</vt:lpstr>
      <vt:lpstr>Times New Roman</vt:lpstr>
      <vt:lpstr>Calibri</vt:lpstr>
      <vt:lpstr>Calibri Light</vt:lpstr>
      <vt:lpstr>Myriad Pro Light</vt:lpstr>
      <vt:lpstr>Aptos</vt:lpstr>
      <vt:lpstr>Tema de Office</vt:lpstr>
      <vt:lpstr>Presentación de PowerPoint</vt:lpstr>
      <vt:lpstr>Presentación de PowerPoint</vt:lpstr>
      <vt:lpstr>Presentación de PowerPoint</vt:lpstr>
      <vt:lpstr>Presentación de PowerPoint</vt:lpstr>
      <vt:lpstr>Apartado 2. Justificación, objetivos y población de la Consulta</vt:lpstr>
      <vt:lpstr>Presentación de PowerPoint</vt:lpstr>
      <vt:lpstr>Presentación de PowerPoint</vt:lpstr>
      <vt:lpstr>Presentación de PowerPoint</vt:lpstr>
      <vt:lpstr>Presentación de PowerPoint</vt:lpstr>
      <vt:lpstr>Apartado 3. Documentos clave de la Consulta.</vt:lpstr>
      <vt:lpstr>Presentación de PowerPoint</vt:lpstr>
      <vt:lpstr>Presentación de PowerPoint</vt:lpstr>
      <vt:lpstr>Presentación de PowerPoint</vt:lpstr>
      <vt:lpstr>Apartado 4. Herramientas de comunicación de la Consulta.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Preguntas, comentarios y aportaciones.​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Omar Padilla</dc:creator>
  <cp:lastModifiedBy>GARCIA LARA JESUS OMAR</cp:lastModifiedBy>
  <cp:revision>2</cp:revision>
  <cp:lastPrinted>2022-06-15T21:17:36Z</cp:lastPrinted>
  <dcterms:created xsi:type="dcterms:W3CDTF">2019-10-02T14:47:12Z</dcterms:created>
  <dcterms:modified xsi:type="dcterms:W3CDTF">2026-03-18T17:37:43Z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0x010100897CC2F07C41474B842029C0912ACDAB</vt:lpwstr>
  </property>
  <property fmtid="{D5CDD505-2E9C-101B-9397-08002B2CF9AE}" pid="3" name="MediaServiceImageTags">
    <vt:lpwstr/>
  </property>
</Properties>
</file>