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0"/>
  </p:notesMasterIdLst>
  <p:handoutMasterIdLst>
    <p:handoutMasterId r:id="rId31"/>
  </p:handoutMasterIdLst>
  <p:sldIdLst>
    <p:sldId id="458" r:id="rId5"/>
    <p:sldId id="489" r:id="rId6"/>
    <p:sldId id="529" r:id="rId7"/>
    <p:sldId id="530" r:id="rId8"/>
    <p:sldId id="551" r:id="rId9"/>
    <p:sldId id="545" r:id="rId10"/>
    <p:sldId id="516" r:id="rId11"/>
    <p:sldId id="546" r:id="rId12"/>
    <p:sldId id="552" r:id="rId13"/>
    <p:sldId id="519" r:id="rId14"/>
    <p:sldId id="563" r:id="rId15"/>
    <p:sldId id="565" r:id="rId16"/>
    <p:sldId id="567" r:id="rId17"/>
    <p:sldId id="568" r:id="rId18"/>
    <p:sldId id="554" r:id="rId19"/>
    <p:sldId id="553" r:id="rId20"/>
    <p:sldId id="562" r:id="rId21"/>
    <p:sldId id="559" r:id="rId22"/>
    <p:sldId id="556" r:id="rId23"/>
    <p:sldId id="557" r:id="rId24"/>
    <p:sldId id="558" r:id="rId25"/>
    <p:sldId id="560" r:id="rId26"/>
    <p:sldId id="550" r:id="rId27"/>
    <p:sldId id="561" r:id="rId28"/>
    <p:sldId id="352" r:id="rId29"/>
  </p:sldIdLst>
  <p:sldSz cx="12192000" cy="6858000"/>
  <p:notesSz cx="7010400" cy="9296400"/>
  <p:embeddedFontLst>
    <p:embeddedFont>
      <p:font typeface="Myriad Pro Light" panose="020B0403030403020204" charset="0"/>
      <p:regular r:id="rId32"/>
      <p:bold r:id="rId33"/>
      <p:italic r:id="rId34"/>
      <p:boldItalic r:id="rId35"/>
    </p:embeddedFont>
  </p:embeddedFontLst>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E91"/>
    <a:srgbClr val="D1D1D1"/>
    <a:srgbClr val="BABABA"/>
    <a:srgbClr val="DF6ECE"/>
    <a:srgbClr val="6D59C6"/>
    <a:srgbClr val="EDBBCC"/>
    <a:srgbClr val="F293CD"/>
    <a:srgbClr val="6DB8D5"/>
    <a:srgbClr val="6DB9F4"/>
    <a:srgbClr val="FF54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DEDE7-C311-432E-A57E-E7DA3F00AD33}" v="245" dt="2026-03-24T22:52:19.127"/>
    <p1510:client id="{69686C85-4A95-4DBA-BA1A-B4D2BCCCCCD9}" v="6" dt="2026-03-24T17:08:30.857"/>
    <p1510:client id="{959E5314-B5B4-2A73-11A9-7266CCBE30E0}" v="186" dt="2026-03-24T15:43:34.868"/>
    <p1510:client id="{DFAD9082-CAA3-4DD9-AD53-C768C8225127}" v="24" dt="2026-03-24T16:39:38.743"/>
    <p1510:client id="{E557AC0D-2468-48B7-90D4-1EC0C0EFAA33}" v="2628" dt="2026-03-24T15:18:06.58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9" autoAdjust="0"/>
    <p:restoredTop sz="86364" autoAdjust="0"/>
  </p:normalViewPr>
  <p:slideViewPr>
    <p:cSldViewPr snapToGrid="0">
      <p:cViewPr varScale="1">
        <p:scale>
          <a:sx n="49" d="100"/>
          <a:sy n="49" d="100"/>
        </p:scale>
        <p:origin x="76" y="280"/>
      </p:cViewPr>
      <p:guideLst/>
    </p:cSldViewPr>
  </p:slideViewPr>
  <p:outlineViewPr>
    <p:cViewPr>
      <p:scale>
        <a:sx n="33" d="100"/>
        <a:sy n="33" d="100"/>
      </p:scale>
      <p:origin x="0" y="-70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403F27E-F954-413B-FCBB-DB8D8BBFB00D}"/>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B71B0B62-0C5A-9A12-1FDA-6DBBA8EA69F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7688FAD-605A-5B45-A14F-98360C28B163}" type="datetimeFigureOut">
              <a:rPr lang="es-MX" smtClean="0"/>
              <a:t>24/03/2026</a:t>
            </a:fld>
            <a:endParaRPr lang="es-MX"/>
          </a:p>
        </p:txBody>
      </p:sp>
      <p:sp>
        <p:nvSpPr>
          <p:cNvPr id="4" name="Marcador de pie de página 3">
            <a:extLst>
              <a:ext uri="{FF2B5EF4-FFF2-40B4-BE49-F238E27FC236}">
                <a16:creationId xmlns:a16="http://schemas.microsoft.com/office/drawing/2014/main" id="{1C3AAA82-D947-D111-0767-700DB400A118}"/>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3D4A7102-02CE-3E64-7647-57B1BD8AC0CC}"/>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BE3047A-DB0B-A841-A678-758182A69BDF}" type="slidenum">
              <a:rPr lang="es-MX" smtClean="0"/>
              <a:t>‹Nº›</a:t>
            </a:fld>
            <a:endParaRPr lang="es-MX"/>
          </a:p>
        </p:txBody>
      </p:sp>
    </p:spTree>
    <p:extLst>
      <p:ext uri="{BB962C8B-B14F-4D97-AF65-F5344CB8AC3E}">
        <p14:creationId xmlns:p14="http://schemas.microsoft.com/office/powerpoint/2010/main" val="1602865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71C12E4-85FE-47B5-8176-ECF7A4801CEE}" type="datetimeFigureOut">
              <a:rPr lang="es-MX" smtClean="0"/>
              <a:t>24/03/2026</a:t>
            </a:fld>
            <a:endParaRPr lang="es-MX"/>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17E6F9-5E4E-4081-9198-498A8AE771D6}" type="slidenum">
              <a:rPr lang="es-MX" smtClean="0"/>
              <a:t>‹Nº›</a:t>
            </a:fld>
            <a:endParaRPr lang="es-MX"/>
          </a:p>
        </p:txBody>
      </p:sp>
    </p:spTree>
    <p:extLst>
      <p:ext uri="{BB962C8B-B14F-4D97-AF65-F5344CB8AC3E}">
        <p14:creationId xmlns:p14="http://schemas.microsoft.com/office/powerpoint/2010/main" val="481014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BD17E6F9-5E4E-4081-9198-498A8AE771D6}" type="slidenum">
              <a:rPr lang="es-MX" smtClean="0"/>
              <a:t>1</a:t>
            </a:fld>
            <a:endParaRPr lang="es-MX"/>
          </a:p>
        </p:txBody>
      </p:sp>
    </p:spTree>
    <p:extLst>
      <p:ext uri="{BB962C8B-B14F-4D97-AF65-F5344CB8AC3E}">
        <p14:creationId xmlns:p14="http://schemas.microsoft.com/office/powerpoint/2010/main" val="218051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BD17E6F9-5E4E-4081-9198-498A8AE771D6}" type="slidenum">
              <a:rPr lang="es-MX" smtClean="0"/>
              <a:t>9</a:t>
            </a:fld>
            <a:endParaRPr lang="es-MX"/>
          </a:p>
        </p:txBody>
      </p:sp>
    </p:spTree>
    <p:extLst>
      <p:ext uri="{BB962C8B-B14F-4D97-AF65-F5344CB8AC3E}">
        <p14:creationId xmlns:p14="http://schemas.microsoft.com/office/powerpoint/2010/main" val="3005563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F1F8AC0-875F-6A32-656F-66E09AA11D45}"/>
              </a:ext>
            </a:extLst>
          </p:cNvPr>
          <p:cNvPicPr>
            <a:picLocks noChangeAspect="1"/>
          </p:cNvPicPr>
          <p:nvPr userDrawn="1"/>
        </p:nvPicPr>
        <p:blipFill>
          <a:blip r:embed="rId2"/>
          <a:srcRect t="33913" b="33816"/>
          <a:stretch>
            <a:fillRect/>
          </a:stretch>
        </p:blipFill>
        <p:spPr>
          <a:xfrm>
            <a:off x="-4561" y="4234071"/>
            <a:ext cx="12196561" cy="2623930"/>
          </a:xfrm>
          <a:prstGeom prst="rect">
            <a:avLst/>
          </a:prstGeom>
        </p:spPr>
      </p:pic>
      <p:pic>
        <p:nvPicPr>
          <p:cNvPr id="11" name="Imagen 10">
            <a:extLst>
              <a:ext uri="{FF2B5EF4-FFF2-40B4-BE49-F238E27FC236}">
                <a16:creationId xmlns:a16="http://schemas.microsoft.com/office/drawing/2014/main" id="{153614BF-7E1B-1949-3623-732F90617E2F}"/>
              </a:ext>
            </a:extLst>
          </p:cNvPr>
          <p:cNvPicPr>
            <a:picLocks noChangeAspect="1"/>
          </p:cNvPicPr>
          <p:nvPr userDrawn="1"/>
        </p:nvPicPr>
        <p:blipFill>
          <a:blip r:embed="rId3">
            <a:biLevel thresh="75000"/>
          </a:blip>
          <a:stretch>
            <a:fillRect/>
          </a:stretch>
        </p:blipFill>
        <p:spPr>
          <a:xfrm>
            <a:off x="318054" y="4811495"/>
            <a:ext cx="2728472" cy="839858"/>
          </a:xfrm>
          <a:prstGeom prst="rect">
            <a:avLst/>
          </a:prstGeom>
        </p:spPr>
      </p:pic>
      <p:pic>
        <p:nvPicPr>
          <p:cNvPr id="13" name="Imagen 12">
            <a:extLst>
              <a:ext uri="{FF2B5EF4-FFF2-40B4-BE49-F238E27FC236}">
                <a16:creationId xmlns:a16="http://schemas.microsoft.com/office/drawing/2014/main" id="{4D05D0C0-0AC1-FB4E-8036-32607901AF4B}"/>
              </a:ext>
            </a:extLst>
          </p:cNvPr>
          <p:cNvPicPr>
            <a:picLocks noChangeAspect="1"/>
          </p:cNvPicPr>
          <p:nvPr userDrawn="1"/>
        </p:nvPicPr>
        <p:blipFill>
          <a:blip r:embed="rId4">
            <a:biLevel thresh="75000"/>
          </a:blip>
          <a:stretch>
            <a:fillRect/>
          </a:stretch>
        </p:blipFill>
        <p:spPr>
          <a:xfrm>
            <a:off x="8037442" y="4871344"/>
            <a:ext cx="960784" cy="960784"/>
          </a:xfrm>
          <a:prstGeom prst="rect">
            <a:avLst/>
          </a:prstGeom>
        </p:spPr>
      </p:pic>
      <p:pic>
        <p:nvPicPr>
          <p:cNvPr id="14" name="Imagen 13">
            <a:extLst>
              <a:ext uri="{FF2B5EF4-FFF2-40B4-BE49-F238E27FC236}">
                <a16:creationId xmlns:a16="http://schemas.microsoft.com/office/drawing/2014/main" id="{45845DB1-1FB5-CA43-D12A-791D16FC6CEF}"/>
              </a:ext>
            </a:extLst>
          </p:cNvPr>
          <p:cNvPicPr>
            <a:picLocks noChangeAspect="1"/>
          </p:cNvPicPr>
          <p:nvPr userDrawn="1"/>
        </p:nvPicPr>
        <p:blipFill>
          <a:blip r:embed="rId5"/>
          <a:srcRect l="8454" t="33874" r="17407" b="34532"/>
          <a:stretch>
            <a:fillRect/>
          </a:stretch>
        </p:blipFill>
        <p:spPr>
          <a:xfrm>
            <a:off x="4181061" y="4930979"/>
            <a:ext cx="2956196" cy="839858"/>
          </a:xfrm>
          <a:prstGeom prst="rect">
            <a:avLst/>
          </a:prstGeom>
        </p:spPr>
      </p:pic>
    </p:spTree>
    <p:extLst>
      <p:ext uri="{BB962C8B-B14F-4D97-AF65-F5344CB8AC3E}">
        <p14:creationId xmlns:p14="http://schemas.microsoft.com/office/powerpoint/2010/main" val="216910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Diapositiva de títul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5C6669C-C7F2-B098-E89C-B28DF86D25D0}"/>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6" name="Imagen 5">
            <a:extLst>
              <a:ext uri="{FF2B5EF4-FFF2-40B4-BE49-F238E27FC236}">
                <a16:creationId xmlns:a16="http://schemas.microsoft.com/office/drawing/2014/main" id="{B55A21D3-BE17-E140-5F14-93205DF3CB67}"/>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10" name="Imagen 9">
            <a:extLst>
              <a:ext uri="{FF2B5EF4-FFF2-40B4-BE49-F238E27FC236}">
                <a16:creationId xmlns:a16="http://schemas.microsoft.com/office/drawing/2014/main" id="{6AE2669F-CB3F-71A3-1BAD-B86D456EF0A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2" name="Imagen 11">
            <a:extLst>
              <a:ext uri="{FF2B5EF4-FFF2-40B4-BE49-F238E27FC236}">
                <a16:creationId xmlns:a16="http://schemas.microsoft.com/office/drawing/2014/main" id="{1E5E8640-F099-2391-2562-9F4FF2D049A9}"/>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3" name="Marcador de número de diapositiva 5">
            <a:extLst>
              <a:ext uri="{FF2B5EF4-FFF2-40B4-BE49-F238E27FC236}">
                <a16:creationId xmlns:a16="http://schemas.microsoft.com/office/drawing/2014/main" id="{90848D50-4617-B315-D95B-1D9B06F574C6}"/>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73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5" name="Marcador de título 1">
            <a:extLst>
              <a:ext uri="{FF2B5EF4-FFF2-40B4-BE49-F238E27FC236}">
                <a16:creationId xmlns:a16="http://schemas.microsoft.com/office/drawing/2014/main" id="{9F3807CD-1BD4-B9AF-7BE3-62E026FFD9E7}"/>
              </a:ext>
            </a:extLst>
          </p:cNvPr>
          <p:cNvSpPr>
            <a:spLocks noGrp="1"/>
          </p:cNvSpPr>
          <p:nvPr>
            <p:ph type="title"/>
          </p:nvPr>
        </p:nvSpPr>
        <p:spPr>
          <a:xfrm>
            <a:off x="247373" y="885894"/>
            <a:ext cx="11692833" cy="831852"/>
          </a:xfrm>
          <a:prstGeom prst="rect">
            <a:avLst/>
          </a:prstGeom>
        </p:spPr>
        <p:txBody>
          <a:bodyPr vert="horz" lIns="91440" tIns="45720" rIns="91440" bIns="45720" rtlCol="0" anchor="ctr">
            <a:normAutofit/>
          </a:bodyPr>
          <a:lstStyle>
            <a:lvl1pPr algn="l">
              <a:defRPr sz="4000" b="1">
                <a:latin typeface="+mn-lt"/>
              </a:defRPr>
            </a:lvl1pPr>
          </a:lstStyle>
          <a:p>
            <a:r>
              <a:rPr lang="es-MX"/>
              <a:t>Haz clic para modificar el estilo de título del patrón</a:t>
            </a:r>
          </a:p>
        </p:txBody>
      </p:sp>
      <p:sp>
        <p:nvSpPr>
          <p:cNvPr id="6" name="Marcador de texto 2">
            <a:extLst>
              <a:ext uri="{FF2B5EF4-FFF2-40B4-BE49-F238E27FC236}">
                <a16:creationId xmlns:a16="http://schemas.microsoft.com/office/drawing/2014/main" id="{A31002BB-33DC-A837-1FA5-EE1AF187376A}"/>
              </a:ext>
            </a:extLst>
          </p:cNvPr>
          <p:cNvSpPr>
            <a:spLocks noGrp="1"/>
          </p:cNvSpPr>
          <p:nvPr>
            <p:ph idx="1" hasCustomPrompt="1"/>
          </p:nvPr>
        </p:nvSpPr>
        <p:spPr>
          <a:xfrm>
            <a:off x="247374" y="1951624"/>
            <a:ext cx="11692832" cy="4707937"/>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7" name="Imagen 6">
            <a:extLst>
              <a:ext uri="{FF2B5EF4-FFF2-40B4-BE49-F238E27FC236}">
                <a16:creationId xmlns:a16="http://schemas.microsoft.com/office/drawing/2014/main" id="{02BBAF0E-79E3-5B96-C655-3D20918521F5}"/>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8" name="Imagen 7">
            <a:extLst>
              <a:ext uri="{FF2B5EF4-FFF2-40B4-BE49-F238E27FC236}">
                <a16:creationId xmlns:a16="http://schemas.microsoft.com/office/drawing/2014/main" id="{60F91033-DA23-B962-C31B-BF4AF0170B89}"/>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9" name="Imagen 8">
            <a:extLst>
              <a:ext uri="{FF2B5EF4-FFF2-40B4-BE49-F238E27FC236}">
                <a16:creationId xmlns:a16="http://schemas.microsoft.com/office/drawing/2014/main" id="{9C02E0D8-0DFB-9AB1-07BF-9756675F694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0" name="Imagen 9">
            <a:extLst>
              <a:ext uri="{FF2B5EF4-FFF2-40B4-BE49-F238E27FC236}">
                <a16:creationId xmlns:a16="http://schemas.microsoft.com/office/drawing/2014/main" id="{B245AA26-13D5-AFC1-4B51-68146F7FD5EA}"/>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1" name="Marcador de número de diapositiva 5">
            <a:extLst>
              <a:ext uri="{FF2B5EF4-FFF2-40B4-BE49-F238E27FC236}">
                <a16:creationId xmlns:a16="http://schemas.microsoft.com/office/drawing/2014/main" id="{1545A661-3B2E-7392-C80E-E25688BA0AD9}"/>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275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Diapositiva de título">
    <p:spTree>
      <p:nvGrpSpPr>
        <p:cNvPr id="1" name=""/>
        <p:cNvGrpSpPr/>
        <p:nvPr/>
      </p:nvGrpSpPr>
      <p:grpSpPr>
        <a:xfrm>
          <a:off x="0" y="0"/>
          <a:ext cx="0" cy="0"/>
          <a:chOff x="0" y="0"/>
          <a:chExt cx="0" cy="0"/>
        </a:xfrm>
      </p:grpSpPr>
      <p:pic>
        <p:nvPicPr>
          <p:cNvPr id="4" name="Gráfico 3" descr="Cornisa formada por una pleca de colores degradados, texturizada en en la parte izquierda en color blanco con la repetición de los símbolos de discapacidad visual, discapacidad auditiva, discapacidad intelectual, discapacidad física, personas afro, personas indígenas, personas de la diversidad sexual, además del símbolo internacional de accesibilidad.">
            <a:extLst>
              <a:ext uri="{FF2B5EF4-FFF2-40B4-BE49-F238E27FC236}">
                <a16:creationId xmlns:a16="http://schemas.microsoft.com/office/drawing/2014/main" id="{92BA4C9A-B744-0A8B-0603-655E8E0C108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gray">
          <a:xfrm>
            <a:off x="0" y="0"/>
            <a:ext cx="12191999" cy="1274358"/>
          </a:xfrm>
          <a:prstGeom prst="rect">
            <a:avLst/>
          </a:prstGeom>
        </p:spPr>
      </p:pic>
      <p:sp>
        <p:nvSpPr>
          <p:cNvPr id="5" name="Rectángulo 4">
            <a:extLst>
              <a:ext uri="{FF2B5EF4-FFF2-40B4-BE49-F238E27FC236}">
                <a16:creationId xmlns:a16="http://schemas.microsoft.com/office/drawing/2014/main" id="{A12A832F-4EC1-D4E3-B1E4-950AD8AC1AAE}"/>
              </a:ext>
            </a:extLst>
          </p:cNvPr>
          <p:cNvSpPr/>
          <p:nvPr userDrawn="1"/>
        </p:nvSpPr>
        <p:spPr>
          <a:xfrm>
            <a:off x="10243751" y="0"/>
            <a:ext cx="1948248" cy="1007705"/>
          </a:xfrm>
          <a:prstGeom prst="rect">
            <a:avLst/>
          </a:prstGeom>
          <a:solidFill>
            <a:schemeClr val="tx1">
              <a:alpha val="103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Marcador de número de diapositiva 5">
            <a:extLst>
              <a:ext uri="{FF2B5EF4-FFF2-40B4-BE49-F238E27FC236}">
                <a16:creationId xmlns:a16="http://schemas.microsoft.com/office/drawing/2014/main" id="{130955DC-5A66-FBED-03AF-58FD411F8390}"/>
              </a:ext>
            </a:extLst>
          </p:cNvPr>
          <p:cNvSpPr txBox="1">
            <a:spLocks/>
          </p:cNvSpPr>
          <p:nvPr userDrawn="1"/>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2" name="Gráfico 1" descr="Logotipo del Instituto Nacional Electoral en color blanco">
            <a:extLst>
              <a:ext uri="{FF2B5EF4-FFF2-40B4-BE49-F238E27FC236}">
                <a16:creationId xmlns:a16="http://schemas.microsoft.com/office/drawing/2014/main" id="{B9893C34-C465-308E-0F2B-B01C7871852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760934" y="351616"/>
            <a:ext cx="1187450" cy="349250"/>
          </a:xfrm>
          <a:prstGeom prst="rect">
            <a:avLst/>
          </a:prstGeom>
        </p:spPr>
      </p:pic>
      <p:pic>
        <p:nvPicPr>
          <p:cNvPr id="3" name="Gráfico 2" descr="Logotipo de la Unidad Ténica de Igualdad de Género y No Discriminación en color blanco">
            <a:extLst>
              <a:ext uri="{FF2B5EF4-FFF2-40B4-BE49-F238E27FC236}">
                <a16:creationId xmlns:a16="http://schemas.microsoft.com/office/drawing/2014/main" id="{2DD6A324-BA6F-AC6A-BC2E-2B8FEA2E5A1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651720"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C8116FA1-F4FE-F52E-9376-56B78B3E060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849846" y="183976"/>
            <a:ext cx="684530" cy="684530"/>
          </a:xfrm>
          <a:prstGeom prst="rect">
            <a:avLst/>
          </a:prstGeom>
        </p:spPr>
      </p:pic>
      <p:pic>
        <p:nvPicPr>
          <p:cNvPr id="9" name="Imagen 8">
            <a:extLst>
              <a:ext uri="{FF2B5EF4-FFF2-40B4-BE49-F238E27FC236}">
                <a16:creationId xmlns:a16="http://schemas.microsoft.com/office/drawing/2014/main" id="{7CEA0155-165C-135E-240D-3250DC8D028E}"/>
              </a:ext>
            </a:extLst>
          </p:cNvPr>
          <p:cNvPicPr>
            <a:picLocks noChangeAspect="1"/>
          </p:cNvPicPr>
          <p:nvPr userDrawn="1"/>
        </p:nvPicPr>
        <p:blipFill>
          <a:blip r:embed="rId10"/>
          <a:stretch>
            <a:fillRect/>
          </a:stretch>
        </p:blipFill>
        <p:spPr>
          <a:xfrm>
            <a:off x="952500" y="0"/>
            <a:ext cx="10287000" cy="6858000"/>
          </a:xfrm>
          <a:prstGeom prst="rect">
            <a:avLst/>
          </a:prstGeom>
        </p:spPr>
      </p:pic>
    </p:spTree>
    <p:extLst>
      <p:ext uri="{BB962C8B-B14F-4D97-AF65-F5344CB8AC3E}">
        <p14:creationId xmlns:p14="http://schemas.microsoft.com/office/powerpoint/2010/main" val="297396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E84CFF0-596E-8076-966D-BF8A5D374BEF}"/>
              </a:ext>
            </a:extLst>
          </p:cNvPr>
          <p:cNvPicPr>
            <a:picLocks noChangeAspect="1"/>
          </p:cNvPicPr>
          <p:nvPr userDrawn="1"/>
        </p:nvPicPr>
        <p:blipFill>
          <a:blip r:embed="rId2"/>
          <a:stretch>
            <a:fillRect/>
          </a:stretch>
        </p:blipFill>
        <p:spPr>
          <a:xfrm>
            <a:off x="0" y="1"/>
            <a:ext cx="12197125" cy="6858000"/>
          </a:xfrm>
          <a:custGeom>
            <a:avLst/>
            <a:gdLst>
              <a:gd name="csX0" fmla="*/ -464 w 12197125"/>
              <a:gd name="csY0" fmla="*/ -432 h 10010435"/>
              <a:gd name="csX1" fmla="*/ 12196662 w 12197125"/>
              <a:gd name="csY1" fmla="*/ -432 h 10010435"/>
              <a:gd name="csX2" fmla="*/ 12196662 w 12197125"/>
              <a:gd name="csY2" fmla="*/ 10010003 h 10010435"/>
              <a:gd name="csX3" fmla="*/ -464 w 12197125"/>
              <a:gd name="csY3" fmla="*/ 10010003 h 10010435"/>
            </a:gdLst>
            <a:ahLst/>
            <a:cxnLst>
              <a:cxn ang="0">
                <a:pos x="csX0" y="csY0"/>
              </a:cxn>
              <a:cxn ang="0">
                <a:pos x="csX1" y="csY1"/>
              </a:cxn>
              <a:cxn ang="0">
                <a:pos x="csX2" y="csY2"/>
              </a:cxn>
              <a:cxn ang="0">
                <a:pos x="csX3" y="csY3"/>
              </a:cxn>
            </a:cxnLst>
            <a:rect l="l" t="t" r="r" b="b"/>
            <a:pathLst>
              <a:path w="12197125" h="10010435">
                <a:moveTo>
                  <a:pt x="-464" y="-432"/>
                </a:moveTo>
                <a:lnTo>
                  <a:pt x="12196662" y="-432"/>
                </a:lnTo>
                <a:lnTo>
                  <a:pt x="12196662" y="10010003"/>
                </a:lnTo>
                <a:lnTo>
                  <a:pt x="-464" y="10010003"/>
                </a:lnTo>
                <a:close/>
              </a:path>
            </a:pathLst>
          </a:custGeom>
        </p:spPr>
      </p:pic>
      <p:sp>
        <p:nvSpPr>
          <p:cNvPr id="4" name="Marcador de número de diapositiva 5">
            <a:extLst>
              <a:ext uri="{FF2B5EF4-FFF2-40B4-BE49-F238E27FC236}">
                <a16:creationId xmlns:a16="http://schemas.microsoft.com/office/drawing/2014/main" id="{C6EAE3B4-2997-2422-EA11-4550913B9951}"/>
              </a:ext>
            </a:extLst>
          </p:cNvPr>
          <p:cNvSpPr txBox="1">
            <a:spLocks/>
          </p:cNvSpPr>
          <p:nvPr/>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5" name="Gráfico 4" descr="Logotipo del Instituto Nacional Electoral en color blanco">
            <a:extLst>
              <a:ext uri="{FF2B5EF4-FFF2-40B4-BE49-F238E27FC236}">
                <a16:creationId xmlns:a16="http://schemas.microsoft.com/office/drawing/2014/main" id="{F87577DD-ECBE-9E24-7F15-4AC8273CBA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9803" y="351616"/>
            <a:ext cx="1187450" cy="349250"/>
          </a:xfrm>
          <a:prstGeom prst="rect">
            <a:avLst/>
          </a:prstGeom>
        </p:spPr>
      </p:pic>
      <p:pic>
        <p:nvPicPr>
          <p:cNvPr id="6" name="Gráfico 5" descr="Logotipo de la Unidad Ténica de Igualdad de Género y No Discriminación en color blanco">
            <a:extLst>
              <a:ext uri="{FF2B5EF4-FFF2-40B4-BE49-F238E27FC236}">
                <a16:creationId xmlns:a16="http://schemas.microsoft.com/office/drawing/2014/main" id="{1494BF1F-EFD0-2080-6296-D99AAA4060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20589"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3A681BAF-4015-08C8-18E1-A13EF0D8CC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8715" y="183976"/>
            <a:ext cx="684530" cy="684530"/>
          </a:xfrm>
          <a:prstGeom prst="rect">
            <a:avLst/>
          </a:prstGeom>
        </p:spPr>
      </p:pic>
    </p:spTree>
    <p:extLst>
      <p:ext uri="{BB962C8B-B14F-4D97-AF65-F5344CB8AC3E}">
        <p14:creationId xmlns:p14="http://schemas.microsoft.com/office/powerpoint/2010/main" val="595837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B0CDC-09B4-DC42-88ED-3B8B71DB4FE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0CF3F742-F682-FC4F-9BC9-2DE7C5CE6A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2FB3144-85E2-8942-AC3A-3B16B27564A0}"/>
              </a:ext>
            </a:extLst>
          </p:cNvPr>
          <p:cNvSpPr>
            <a:spLocks noGrp="1"/>
          </p:cNvSpPr>
          <p:nvPr>
            <p:ph type="dt" sz="half" idx="10"/>
          </p:nvPr>
        </p:nvSpPr>
        <p:spPr/>
        <p:txBody>
          <a:bodyPr/>
          <a:lstStyle/>
          <a:p>
            <a:fld id="{43C19C9A-DA7C-2E49-9884-9BA0015446F3}" type="datetime1">
              <a:rPr lang="es-MX" smtClean="0"/>
              <a:t>24/03/2026</a:t>
            </a:fld>
            <a:endParaRPr lang="es-MX"/>
          </a:p>
        </p:txBody>
      </p:sp>
      <p:sp>
        <p:nvSpPr>
          <p:cNvPr id="5" name="Marcador de pie de página 4">
            <a:extLst>
              <a:ext uri="{FF2B5EF4-FFF2-40B4-BE49-F238E27FC236}">
                <a16:creationId xmlns:a16="http://schemas.microsoft.com/office/drawing/2014/main" id="{8962159B-325C-4B4A-A290-3A0370D934B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5BDE6AB-A4ED-FD44-944B-812B151734A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52707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4961DC-A633-AA4C-ACBB-3362F4BCA33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8881BE02-5EC1-4245-AAA3-7467DBAAC02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B81B6E4F-1F1E-7E40-8B63-CD058424F5CF}"/>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7414B70D-7E95-C047-A93F-1E3D9B0D6257}"/>
              </a:ext>
            </a:extLst>
          </p:cNvPr>
          <p:cNvSpPr>
            <a:spLocks noGrp="1"/>
          </p:cNvSpPr>
          <p:nvPr>
            <p:ph type="dt" sz="half" idx="10"/>
          </p:nvPr>
        </p:nvSpPr>
        <p:spPr/>
        <p:txBody>
          <a:bodyPr/>
          <a:lstStyle/>
          <a:p>
            <a:fld id="{B9AC62A4-C6C6-5244-B51E-07DC76F4B9BC}" type="datetime1">
              <a:rPr lang="es-MX" smtClean="0"/>
              <a:t>24/03/2026</a:t>
            </a:fld>
            <a:endParaRPr lang="es-MX"/>
          </a:p>
        </p:txBody>
      </p:sp>
      <p:sp>
        <p:nvSpPr>
          <p:cNvPr id="6" name="Marcador de pie de página 5">
            <a:extLst>
              <a:ext uri="{FF2B5EF4-FFF2-40B4-BE49-F238E27FC236}">
                <a16:creationId xmlns:a16="http://schemas.microsoft.com/office/drawing/2014/main" id="{23FAA954-5DD0-B44E-800E-6B05F8B7902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293C186-3527-A34A-931C-9A2C10212D35}"/>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101454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A019A-DB3D-3E4B-8CC8-3FD6A325A8AA}"/>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6DBD9C53-9219-2A4C-A0F3-DCD5999960C6}"/>
              </a:ext>
            </a:extLst>
          </p:cNvPr>
          <p:cNvSpPr>
            <a:spLocks noGrp="1"/>
          </p:cNvSpPr>
          <p:nvPr>
            <p:ph type="dt" sz="half" idx="10"/>
          </p:nvPr>
        </p:nvSpPr>
        <p:spPr/>
        <p:txBody>
          <a:bodyPr/>
          <a:lstStyle/>
          <a:p>
            <a:fld id="{07B7D178-2A84-0F49-9706-3DC4B97CEC7F}" type="datetime1">
              <a:rPr lang="es-MX" smtClean="0"/>
              <a:t>24/03/2026</a:t>
            </a:fld>
            <a:endParaRPr lang="es-MX"/>
          </a:p>
        </p:txBody>
      </p:sp>
      <p:sp>
        <p:nvSpPr>
          <p:cNvPr id="4" name="Marcador de pie de página 3">
            <a:extLst>
              <a:ext uri="{FF2B5EF4-FFF2-40B4-BE49-F238E27FC236}">
                <a16:creationId xmlns:a16="http://schemas.microsoft.com/office/drawing/2014/main" id="{0005AFB8-3698-1B44-B2A3-4BE6253CFF5A}"/>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46A539F-65ED-EA43-A363-F33B8959416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284907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830D327-7F9B-DF48-B48E-4E9ACD636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D9CE20FA-79BF-C645-BAB6-E6035FC20C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CA88601-779B-4043-81A5-11EECC8A3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9C4C6-49FD-0C4D-B58D-179992046A17}" type="datetime1">
              <a:rPr lang="es-MX" smtClean="0"/>
              <a:t>24/03/2026</a:t>
            </a:fld>
            <a:endParaRPr lang="es-MX"/>
          </a:p>
        </p:txBody>
      </p:sp>
      <p:sp>
        <p:nvSpPr>
          <p:cNvPr id="5" name="Marcador de pie de página 4">
            <a:extLst>
              <a:ext uri="{FF2B5EF4-FFF2-40B4-BE49-F238E27FC236}">
                <a16:creationId xmlns:a16="http://schemas.microsoft.com/office/drawing/2014/main" id="{894051DF-D49C-D343-BDA5-84A2C4DD3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4B5F62B-2301-EF43-ACCE-1E933177ED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b="1" i="0">
                <a:solidFill>
                  <a:srgbClr val="8C248C"/>
                </a:solidFill>
                <a:latin typeface="Myriad Pro Light" panose="020B0403030403020204" pitchFamily="34" charset="0"/>
              </a:defRPr>
            </a:lvl1pPr>
          </a:lstStyle>
          <a:p>
            <a:fld id="{65184631-6F72-9740-8545-AFEDC90F5CD1}" type="slidenum">
              <a:rPr lang="es-MX" smtClean="0"/>
              <a:pPr/>
              <a:t>‹Nº›</a:t>
            </a:fld>
            <a:endParaRPr lang="es-MX"/>
          </a:p>
        </p:txBody>
      </p:sp>
    </p:spTree>
    <p:extLst>
      <p:ext uri="{BB962C8B-B14F-4D97-AF65-F5344CB8AC3E}">
        <p14:creationId xmlns:p14="http://schemas.microsoft.com/office/powerpoint/2010/main" val="3183088014"/>
      </p:ext>
    </p:extLst>
  </p:cSld>
  <p:clrMap bg1="lt1" tx1="dk1" bg2="lt2" tx2="dk2" accent1="accent1" accent2="accent2" accent3="accent3" accent4="accent4" accent5="accent5" accent6="accent6" hlink="hlink" folHlink="folHlink"/>
  <p:sldLayoutIdLst>
    <p:sldLayoutId id="2147483660" r:id="rId1"/>
    <p:sldLayoutId id="2147483667" r:id="rId2"/>
    <p:sldLayoutId id="2147483649" r:id="rId3"/>
    <p:sldLayoutId id="2147483669" r:id="rId4"/>
    <p:sldLayoutId id="2147483670" r:id="rId5"/>
    <p:sldLayoutId id="2147483651" r:id="rId6"/>
    <p:sldLayoutId id="2147483652" r:id="rId7"/>
    <p:sldLayoutId id="2147483654"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ine.mx/consulta-ciudadana-a-personas-con-discapacidad-visual-ine/" TargetMode="External"/><Relationship Id="rId2" Type="http://schemas.openxmlformats.org/officeDocument/2006/relationships/hyperlink" Target="mailto:christian.pena@ine.m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14582F-8A71-0BD4-A219-7A757F41DE6A}"/>
              </a:ext>
            </a:extLst>
          </p:cNvPr>
          <p:cNvSpPr txBox="1">
            <a:spLocks noGrp="1"/>
          </p:cNvSpPr>
          <p:nvPr>
            <p:ph type="title" idx="4294967295"/>
          </p:nvPr>
        </p:nvSpPr>
        <p:spPr>
          <a:xfrm>
            <a:off x="176249" y="-8246"/>
            <a:ext cx="11839502" cy="41549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solidFill>
                <a:effectLst/>
                <a:uLnTx/>
                <a:uFillTx/>
                <a:latin typeface="+mn-lt"/>
                <a:ea typeface="+mn-ea"/>
                <a:cs typeface="+mn-cs"/>
              </a:rPr>
              <a:t>Idioma: </a:t>
            </a:r>
            <a:r>
              <a:rPr kumimoji="0" lang="es-MX" sz="2400" b="0" i="0" u="none" strike="noStrike" kern="1200" cap="none" spc="0" normalizeH="0" baseline="0" noProof="0" dirty="0">
                <a:ln>
                  <a:noFill/>
                </a:ln>
                <a:solidFill>
                  <a:schemeClr val="tx1"/>
                </a:solidFill>
                <a:effectLst/>
                <a:uLnTx/>
                <a:uFillTx/>
                <a:latin typeface="+mn-lt"/>
                <a:ea typeface="+mn-ea"/>
                <a:cs typeface="+mn-cs"/>
              </a:rPr>
              <a:t>Español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solidFill>
                <a:effectLst/>
                <a:uLnTx/>
                <a:uFillTx/>
                <a:latin typeface="+mn-lt"/>
                <a:ea typeface="+mn-ea"/>
                <a:cs typeface="+mn-cs"/>
              </a:rPr>
              <a:t>Autoría: </a:t>
            </a:r>
            <a:r>
              <a:rPr kumimoji="0" lang="es-MX" sz="2400" b="0" i="0" u="none" strike="noStrike" kern="1200" cap="none" spc="0" normalizeH="0" baseline="0" noProof="0" dirty="0">
                <a:ln>
                  <a:noFill/>
                </a:ln>
                <a:solidFill>
                  <a:schemeClr val="tx1"/>
                </a:solidFill>
                <a:effectLst/>
                <a:uLnTx/>
                <a:uFillTx/>
                <a:latin typeface="+mn-lt"/>
                <a:ea typeface="+mn-ea"/>
                <a:cs typeface="+mn-cs"/>
              </a:rPr>
              <a:t>Instituto Nacional Electoral (INE)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solidFill>
                <a:effectLst/>
                <a:uLnTx/>
                <a:uFillTx/>
                <a:latin typeface="+mn-lt"/>
                <a:ea typeface="+mn-ea"/>
                <a:cs typeface="+mn-cs"/>
              </a:rPr>
              <a:t>Versión</a:t>
            </a:r>
            <a:r>
              <a:rPr kumimoji="0" lang="es-MX" sz="2400" b="0" i="0" u="none" strike="noStrike" kern="1200" cap="none" spc="0" normalizeH="0" baseline="0" noProof="0" dirty="0">
                <a:ln>
                  <a:noFill/>
                </a:ln>
                <a:solidFill>
                  <a:schemeClr val="tx1"/>
                </a:solidFill>
                <a:effectLst/>
                <a:uLnTx/>
                <a:uFillTx/>
                <a:latin typeface="+mn-lt"/>
                <a:ea typeface="+mn-ea"/>
                <a:cs typeface="+mn-cs"/>
              </a:rPr>
              <a:t>: Segunda versión, 24 de marzo de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chemeClr val="tx1"/>
                </a:solidFill>
                <a:effectLst/>
                <a:uLnTx/>
                <a:uFillTx/>
                <a:latin typeface="+mn-lt"/>
                <a:ea typeface="+mn-ea"/>
                <a:cs typeface="+mn-cs"/>
              </a:rPr>
              <a:t>Asunto del documento: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chemeClr val="tx1"/>
                </a:solidFill>
                <a:effectLst/>
                <a:uLnTx/>
                <a:uFillTx/>
                <a:latin typeface="+mn-lt"/>
                <a:ea typeface="+mn-ea"/>
                <a:cs typeface="+mn-cs"/>
              </a:rPr>
              <a:t>Segunda mesa de entendimiento sobre la Consulta ciudadana a personas con discapacidad visual y organizaciones que las representan para contar con materiales y boletas electorales accesibles en las elecciones judiciales.</a:t>
            </a:r>
          </a:p>
        </p:txBody>
      </p:sp>
    </p:spTree>
    <p:extLst>
      <p:ext uri="{BB962C8B-B14F-4D97-AF65-F5344CB8AC3E}">
        <p14:creationId xmlns:p14="http://schemas.microsoft.com/office/powerpoint/2010/main" val="162124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AA9ED83-B39E-1898-6D76-BE0B1F27D316}"/>
              </a:ext>
            </a:extLst>
          </p:cNvPr>
          <p:cNvSpPr txBox="1">
            <a:spLocks noGrp="1"/>
          </p:cNvSpPr>
          <p:nvPr>
            <p:ph type="title" idx="4294967295"/>
          </p:nvPr>
        </p:nvSpPr>
        <p:spPr>
          <a:xfrm>
            <a:off x="265205" y="971884"/>
            <a:ext cx="8378776"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Finalidad de este documento</a:t>
            </a:r>
          </a:p>
        </p:txBody>
      </p:sp>
      <p:sp>
        <p:nvSpPr>
          <p:cNvPr id="5" name="Marcador de texto 2">
            <a:extLst>
              <a:ext uri="{FF2B5EF4-FFF2-40B4-BE49-F238E27FC236}">
                <a16:creationId xmlns:a16="http://schemas.microsoft.com/office/drawing/2014/main" id="{F783004F-BBAA-84EE-7BD0-94BCDE55DEE8}"/>
              </a:ext>
            </a:extLst>
          </p:cNvPr>
          <p:cNvSpPr>
            <a:spLocks noGrp="1"/>
          </p:cNvSpPr>
          <p:nvPr>
            <p:ph idx="1" hasCustomPrompt="1"/>
          </p:nvPr>
        </p:nvSpPr>
        <p:spPr>
          <a:xfrm>
            <a:off x="265205" y="1966627"/>
            <a:ext cx="11661590" cy="3774816"/>
          </a:xfrm>
          <a:prstGeom prst="rect">
            <a:avLst/>
          </a:prstGeom>
        </p:spPr>
        <p:txBody>
          <a:bodyPr vert="horz" lIns="91440" tIns="45720" rIns="91440" bIns="45720" rtlCol="0" anchor="t">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a:t>Este documento tiene por objeto presentar y exponer las observaciones y recomendaciones que las personas con discapacidad visual y las organizaciones que las representan hicieron a los documentos y herramientas de comunicación de la Consulta, con el propósito de recibir comentarios, observaciones y propuestas que permitan mejorar estos insumos.</a:t>
            </a:r>
          </a:p>
        </p:txBody>
      </p:sp>
    </p:spTree>
    <p:extLst>
      <p:ext uri="{BB962C8B-B14F-4D97-AF65-F5344CB8AC3E}">
        <p14:creationId xmlns:p14="http://schemas.microsoft.com/office/powerpoint/2010/main" val="58672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936D-3D12-0CCA-A571-9BFA93F15F1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3FF47438-D16A-C512-296C-7690D6E288C9}"/>
              </a:ext>
            </a:extLst>
          </p:cNvPr>
          <p:cNvSpPr txBox="1">
            <a:spLocks noGrp="1"/>
          </p:cNvSpPr>
          <p:nvPr>
            <p:ph type="title" idx="4294967295"/>
          </p:nvPr>
        </p:nvSpPr>
        <p:spPr>
          <a:xfrm>
            <a:off x="249360" y="821489"/>
            <a:ext cx="8378776" cy="6309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Orden del día</a:t>
            </a:r>
          </a:p>
        </p:txBody>
      </p:sp>
      <p:sp>
        <p:nvSpPr>
          <p:cNvPr id="5" name="Marcador de texto 2">
            <a:extLst>
              <a:ext uri="{FF2B5EF4-FFF2-40B4-BE49-F238E27FC236}">
                <a16:creationId xmlns:a16="http://schemas.microsoft.com/office/drawing/2014/main" id="{5D99A867-9645-D809-89DD-5F42B2FFBBD5}"/>
              </a:ext>
            </a:extLst>
          </p:cNvPr>
          <p:cNvSpPr>
            <a:spLocks noGrp="1"/>
          </p:cNvSpPr>
          <p:nvPr>
            <p:ph idx="1" hasCustomPrompt="1"/>
          </p:nvPr>
        </p:nvSpPr>
        <p:spPr>
          <a:xfrm>
            <a:off x="333120" y="1634450"/>
            <a:ext cx="11679722" cy="4834930"/>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b="1"/>
              <a:t>Apartado 1</a:t>
            </a:r>
            <a:r>
              <a:rPr lang="es-MX"/>
              <a:t>. Bienvenida.</a:t>
            </a:r>
          </a:p>
          <a:p>
            <a:pPr marL="0" lvl="0" indent="0">
              <a:buNone/>
            </a:pPr>
            <a:r>
              <a:rPr lang="es-MX" b="1"/>
              <a:t>Apartado 2</a:t>
            </a:r>
            <a:r>
              <a:rPr lang="es-MX"/>
              <a:t>. Objetivo de la Consulta.</a:t>
            </a:r>
          </a:p>
          <a:p>
            <a:pPr marL="0" lvl="0" indent="0">
              <a:buNone/>
            </a:pPr>
            <a:r>
              <a:rPr lang="es-MX" b="1"/>
              <a:t>Apartado 3</a:t>
            </a:r>
            <a:r>
              <a:rPr lang="es-MX"/>
              <a:t>. Avances del INE desde la Primera Mesa. </a:t>
            </a:r>
          </a:p>
          <a:p>
            <a:pPr marL="0" lvl="0" indent="0">
              <a:buNone/>
            </a:pPr>
            <a:r>
              <a:rPr lang="es-MX" b="1"/>
              <a:t>Apartado 4. </a:t>
            </a:r>
            <a:r>
              <a:rPr lang="es-MX"/>
              <a:t>Registros en los directorios y listas de asistencia. </a:t>
            </a:r>
          </a:p>
          <a:p>
            <a:pPr marL="0" lvl="0" indent="0">
              <a:buNone/>
            </a:pPr>
            <a:r>
              <a:rPr lang="es-MX" b="1"/>
              <a:t>Apartado 5. </a:t>
            </a:r>
            <a:r>
              <a:rPr lang="es-MX"/>
              <a:t>Observaciones y propuestas recibidas. </a:t>
            </a:r>
          </a:p>
          <a:p>
            <a:pPr marL="0" lvl="0" indent="0">
              <a:buNone/>
            </a:pPr>
            <a:r>
              <a:rPr lang="es-MX" b="1"/>
              <a:t>Apartado 6. </a:t>
            </a:r>
            <a:r>
              <a:rPr lang="es-MX"/>
              <a:t>Atención de dudas, comentarios y recomendaciones.</a:t>
            </a:r>
          </a:p>
          <a:p>
            <a:pPr marL="0" lvl="0" indent="0">
              <a:buNone/>
            </a:pPr>
            <a:r>
              <a:rPr lang="es-MX" b="1"/>
              <a:t>Apartado 7. </a:t>
            </a:r>
            <a:r>
              <a:rPr lang="es-MX"/>
              <a:t>Acuerdos.</a:t>
            </a:r>
          </a:p>
        </p:txBody>
      </p:sp>
    </p:spTree>
    <p:extLst>
      <p:ext uri="{BB962C8B-B14F-4D97-AF65-F5344CB8AC3E}">
        <p14:creationId xmlns:p14="http://schemas.microsoft.com/office/powerpoint/2010/main" val="1690924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89DA5-18D1-7FDA-D661-BFE4C120BFEB}"/>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B723553B-349B-3FAC-8D36-F3033589D76D}"/>
              </a:ext>
            </a:extLst>
          </p:cNvPr>
          <p:cNvSpPr txBox="1">
            <a:spLocks noGrp="1"/>
          </p:cNvSpPr>
          <p:nvPr>
            <p:ph type="title" idx="4294967295"/>
          </p:nvPr>
        </p:nvSpPr>
        <p:spPr>
          <a:xfrm>
            <a:off x="332723" y="905395"/>
            <a:ext cx="986621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srgbClr val="662E91"/>
                </a:solidFill>
                <a:effectLst/>
                <a:uLnTx/>
                <a:uFillTx/>
                <a:latin typeface="+mn-lt"/>
                <a:ea typeface="+mj-ea"/>
                <a:cs typeface="+mj-cs"/>
              </a:rPr>
              <a:t>APARTADO 1. BIENVENIDA</a:t>
            </a:r>
          </a:p>
        </p:txBody>
      </p:sp>
      <p:sp>
        <p:nvSpPr>
          <p:cNvPr id="6" name="Marcador de texto 2">
            <a:extLst>
              <a:ext uri="{FF2B5EF4-FFF2-40B4-BE49-F238E27FC236}">
                <a16:creationId xmlns:a16="http://schemas.microsoft.com/office/drawing/2014/main" id="{64C04FD7-A995-3967-EF7F-0FB3BE58A8F4}"/>
              </a:ext>
            </a:extLst>
          </p:cNvPr>
          <p:cNvSpPr>
            <a:spLocks noGrp="1"/>
          </p:cNvSpPr>
          <p:nvPr>
            <p:ph idx="1" hasCustomPrompt="1"/>
          </p:nvPr>
        </p:nvSpPr>
        <p:spPr>
          <a:xfrm>
            <a:off x="332722" y="1719662"/>
            <a:ext cx="11722117" cy="4902117"/>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a:t>En el marco de lo mandatado por la SUP-JDC-1909/2025, los estándares establecidos en la SUP-JDC-0338/2023, así como en cumplimiento del Acuerdo INE/CG351/2025, les damos la más cordial bienvenida a esta Segunda Mesa de Entendimiento de la Consulta dirigida a personas con discapacidad visual y a las organizaciones que las representan, la cual constituye un espacio institucional de diálogo abierto, accesible e informado, orientado a recuperar sus experiencias, necesidades y propuestas para avanzar en la construcción de materiales y boletas electorales que garanticen el ejercicio del voto en condiciones de igualdad, autonomía y no discriminación.</a:t>
            </a:r>
          </a:p>
        </p:txBody>
      </p:sp>
    </p:spTree>
    <p:extLst>
      <p:ext uri="{BB962C8B-B14F-4D97-AF65-F5344CB8AC3E}">
        <p14:creationId xmlns:p14="http://schemas.microsoft.com/office/powerpoint/2010/main" val="1292858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72BF6-BED4-8C2F-60F4-70C7C7183191}"/>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09035736-1628-B8FC-D9FF-11AE4D01C00E}"/>
              </a:ext>
            </a:extLst>
          </p:cNvPr>
          <p:cNvSpPr txBox="1">
            <a:spLocks noGrp="1"/>
          </p:cNvSpPr>
          <p:nvPr>
            <p:ph type="title" idx="4294967295"/>
          </p:nvPr>
        </p:nvSpPr>
        <p:spPr>
          <a:xfrm>
            <a:off x="332723" y="905395"/>
            <a:ext cx="986621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srgbClr val="662E91"/>
                </a:solidFill>
                <a:effectLst/>
                <a:uLnTx/>
                <a:uFillTx/>
                <a:latin typeface="+mn-lt"/>
                <a:ea typeface="+mj-ea"/>
                <a:cs typeface="+mj-cs"/>
              </a:rPr>
              <a:t>APARTADO 2. Objetivo general de la Consulta</a:t>
            </a:r>
          </a:p>
        </p:txBody>
      </p:sp>
      <p:sp>
        <p:nvSpPr>
          <p:cNvPr id="6" name="Marcador de texto 2">
            <a:extLst>
              <a:ext uri="{FF2B5EF4-FFF2-40B4-BE49-F238E27FC236}">
                <a16:creationId xmlns:a16="http://schemas.microsoft.com/office/drawing/2014/main" id="{199845A3-A50D-CEC2-D2C2-65D69B98338B}"/>
              </a:ext>
            </a:extLst>
          </p:cNvPr>
          <p:cNvSpPr>
            <a:spLocks noGrp="1"/>
          </p:cNvSpPr>
          <p:nvPr>
            <p:ph idx="1" hasCustomPrompt="1"/>
          </p:nvPr>
        </p:nvSpPr>
        <p:spPr>
          <a:xfrm>
            <a:off x="332723" y="1727282"/>
            <a:ext cx="11526554" cy="4902117"/>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600"/>
              <a:t>Recabar, sistematizar y analizar las necesidades, experiencias y propuestas de Personas con Discapacidad Visual y de las Organizaciones que las representan, respecto de contar con materiales y boletas electorales accesibles, así como alternativas tecnológicas viables en elecciones judiciales, con base en marcos normativos internacionales y nacionales que protegen los derechos políticos electorales de las personas con discapacidad.</a:t>
            </a:r>
          </a:p>
        </p:txBody>
      </p:sp>
    </p:spTree>
    <p:extLst>
      <p:ext uri="{BB962C8B-B14F-4D97-AF65-F5344CB8AC3E}">
        <p14:creationId xmlns:p14="http://schemas.microsoft.com/office/powerpoint/2010/main" val="374538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08C0-FC9E-D54F-871E-253EF96B9550}"/>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C9619EB-9B92-34A4-92F9-7D36CFB248E4}"/>
              </a:ext>
            </a:extLst>
          </p:cNvPr>
          <p:cNvSpPr txBox="1">
            <a:spLocks noGrp="1"/>
          </p:cNvSpPr>
          <p:nvPr>
            <p:ph type="title" idx="4294967295"/>
          </p:nvPr>
        </p:nvSpPr>
        <p:spPr>
          <a:xfrm>
            <a:off x="201261" y="878864"/>
            <a:ext cx="986621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Objetivos específicos de la Consulta</a:t>
            </a:r>
          </a:p>
        </p:txBody>
      </p:sp>
      <p:sp>
        <p:nvSpPr>
          <p:cNvPr id="6" name="Marcador de texto 2">
            <a:extLst>
              <a:ext uri="{FF2B5EF4-FFF2-40B4-BE49-F238E27FC236}">
                <a16:creationId xmlns:a16="http://schemas.microsoft.com/office/drawing/2014/main" id="{6F8FDAE8-67C1-61EC-8A03-42ADDAEF0793}"/>
              </a:ext>
            </a:extLst>
          </p:cNvPr>
          <p:cNvSpPr>
            <a:spLocks noGrp="1"/>
          </p:cNvSpPr>
          <p:nvPr>
            <p:ph idx="1" hasCustomPrompt="1"/>
          </p:nvPr>
        </p:nvSpPr>
        <p:spPr>
          <a:xfrm>
            <a:off x="271062" y="1838805"/>
            <a:ext cx="11526554" cy="3347912"/>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514350" lvl="0" indent="-514350">
              <a:buFont typeface="+mj-lt"/>
              <a:buAutoNum type="arabicPeriod"/>
            </a:pPr>
            <a:r>
              <a:rPr lang="es-MX"/>
              <a:t>Identificar barreras técnicas, operativas y normativas.</a:t>
            </a:r>
          </a:p>
          <a:p>
            <a:pPr marL="514350" lvl="0" indent="-514350">
              <a:buFont typeface="+mj-lt"/>
              <a:buAutoNum type="arabicPeriod"/>
            </a:pPr>
            <a:r>
              <a:rPr lang="es-MX"/>
              <a:t>Recabar propuestas de ajustes razonables.</a:t>
            </a:r>
          </a:p>
          <a:p>
            <a:pPr marL="514350" lvl="0" indent="-514350">
              <a:buFont typeface="+mj-lt"/>
              <a:buAutoNum type="arabicPeriod"/>
            </a:pPr>
            <a:r>
              <a:rPr lang="es-MX"/>
              <a:t>Analizar viabilidad de las propuestas recibidas.</a:t>
            </a:r>
          </a:p>
          <a:p>
            <a:pPr marL="514350" lvl="0" indent="-514350">
              <a:buFont typeface="+mj-lt"/>
              <a:buAutoNum type="arabicPeriod"/>
            </a:pPr>
            <a:r>
              <a:rPr lang="es-MX"/>
              <a:t>Diseñar prototipos de elementos de apoyo y boletas accesibles.</a:t>
            </a:r>
          </a:p>
          <a:p>
            <a:pPr marL="514350" lvl="0" indent="-514350">
              <a:buFont typeface="+mj-lt"/>
              <a:buAutoNum type="arabicPeriod"/>
            </a:pPr>
            <a:r>
              <a:rPr lang="es-MX"/>
              <a:t>Realizar pruebas de funcionalidad a los prototipos diseñados.</a:t>
            </a:r>
          </a:p>
          <a:p>
            <a:pPr marL="514350" lvl="0" indent="-514350">
              <a:buFont typeface="+mj-lt"/>
              <a:buAutoNum type="arabicPeriod"/>
            </a:pPr>
            <a:r>
              <a:rPr lang="es-MX"/>
              <a:t>Documentar el proceso consultivo en un informe técnico.</a:t>
            </a:r>
          </a:p>
        </p:txBody>
      </p:sp>
    </p:spTree>
    <p:extLst>
      <p:ext uri="{BB962C8B-B14F-4D97-AF65-F5344CB8AC3E}">
        <p14:creationId xmlns:p14="http://schemas.microsoft.com/office/powerpoint/2010/main" val="317315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7C943A8-CE41-ADDB-656D-79F95EE5E872}"/>
              </a:ext>
            </a:extLst>
          </p:cNvPr>
          <p:cNvSpPr txBox="1">
            <a:spLocks noGrp="1"/>
          </p:cNvSpPr>
          <p:nvPr>
            <p:ph type="title" idx="4294967295"/>
          </p:nvPr>
        </p:nvSpPr>
        <p:spPr>
          <a:xfrm>
            <a:off x="187301" y="823422"/>
            <a:ext cx="986621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Población objetivo de la Consulta</a:t>
            </a:r>
          </a:p>
        </p:txBody>
      </p:sp>
      <p:sp>
        <p:nvSpPr>
          <p:cNvPr id="3" name="Marcador de contenido 2">
            <a:extLst>
              <a:ext uri="{FF2B5EF4-FFF2-40B4-BE49-F238E27FC236}">
                <a16:creationId xmlns:a16="http://schemas.microsoft.com/office/drawing/2014/main" id="{47FD0B6B-8D56-55BE-4DC2-EE48982321EE}"/>
              </a:ext>
            </a:extLst>
          </p:cNvPr>
          <p:cNvSpPr>
            <a:spLocks noGrp="1"/>
          </p:cNvSpPr>
          <p:nvPr>
            <p:ph idx="1"/>
          </p:nvPr>
        </p:nvSpPr>
        <p:spPr>
          <a:xfrm>
            <a:off x="247374" y="1606064"/>
            <a:ext cx="11692832" cy="5185625"/>
          </a:xfrm>
        </p:spPr>
        <p:txBody>
          <a:bodyPr vert="horz" lIns="91440" tIns="45720" rIns="91440" bIns="45720" rtlCol="0" anchor="t">
            <a:normAutofit fontScale="77500" lnSpcReduction="20000"/>
          </a:bodyPr>
          <a:lstStyle/>
          <a:p>
            <a:pPr marL="0" indent="0">
              <a:buNone/>
            </a:pPr>
            <a:r>
              <a:rPr lang="es-MX" sz="4100" dirty="0">
                <a:ea typeface="Calibri"/>
                <a:cs typeface="Calibri"/>
              </a:rPr>
              <a:t>A continuación se enlista la población a quien se dirige la Consulta.</a:t>
            </a:r>
          </a:p>
          <a:p>
            <a:pPr marL="0" indent="0">
              <a:buNone/>
            </a:pPr>
            <a:endParaRPr lang="es-MX" sz="900" dirty="0">
              <a:ea typeface="Calibri"/>
              <a:cs typeface="Calibri"/>
            </a:endParaRPr>
          </a:p>
          <a:p>
            <a:r>
              <a:rPr lang="es-MX" sz="4100" dirty="0">
                <a:ea typeface="Calibri"/>
                <a:cs typeface="Calibri"/>
              </a:rPr>
              <a:t>Personas con discapacidad visual mayores de edad del país, interesadas en participar.</a:t>
            </a:r>
          </a:p>
          <a:p>
            <a:pPr marL="0" indent="0">
              <a:buNone/>
            </a:pPr>
            <a:endParaRPr lang="es-MX" sz="1300" dirty="0">
              <a:ea typeface="Calibri"/>
              <a:cs typeface="Calibri"/>
            </a:endParaRPr>
          </a:p>
          <a:p>
            <a:r>
              <a:rPr lang="es-MX" sz="4100" dirty="0">
                <a:ea typeface="Calibri"/>
                <a:cs typeface="Calibri"/>
              </a:rPr>
              <a:t>Personas con discapacidad visual con experiencia previa en el voto electoral, en particular durante el Proceso Electoral Extraordinario del Poder Judicial de la Federación 2024-2025.</a:t>
            </a:r>
          </a:p>
          <a:p>
            <a:pPr marL="0" indent="0">
              <a:buNone/>
            </a:pPr>
            <a:endParaRPr lang="es-MX" sz="1100" dirty="0">
              <a:ea typeface="Calibri"/>
              <a:cs typeface="Calibri"/>
            </a:endParaRPr>
          </a:p>
          <a:p>
            <a:r>
              <a:rPr lang="es-MX" sz="4100" dirty="0">
                <a:ea typeface="Calibri"/>
                <a:cs typeface="Calibri"/>
              </a:rPr>
              <a:t>Organizaciones representantes de Personas con Discapacidad Visual a nivel nacional.</a:t>
            </a:r>
          </a:p>
          <a:p>
            <a:pPr marL="0" indent="0">
              <a:buNone/>
            </a:pPr>
            <a:endParaRPr lang="es-MX" sz="1100" dirty="0">
              <a:ea typeface="Calibri"/>
              <a:cs typeface="Calibri"/>
            </a:endParaRPr>
          </a:p>
          <a:p>
            <a:r>
              <a:rPr lang="es-MX" sz="4100" dirty="0">
                <a:ea typeface="Calibri"/>
                <a:cs typeface="Calibri"/>
              </a:rPr>
              <a:t>Especialistas en accesibilidad, diseño universal y derechos políticos electorales.</a:t>
            </a:r>
          </a:p>
        </p:txBody>
      </p:sp>
    </p:spTree>
    <p:extLst>
      <p:ext uri="{BB962C8B-B14F-4D97-AF65-F5344CB8AC3E}">
        <p14:creationId xmlns:p14="http://schemas.microsoft.com/office/powerpoint/2010/main" val="3851253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425F-001C-5AD2-8F2E-52C3CB4EE8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E21EAD-6EEB-71C9-8603-378668BC50CC}"/>
              </a:ext>
            </a:extLst>
          </p:cNvPr>
          <p:cNvSpPr>
            <a:spLocks noGrp="1"/>
          </p:cNvSpPr>
          <p:nvPr>
            <p:ph type="title"/>
          </p:nvPr>
        </p:nvSpPr>
        <p:spPr/>
        <p:txBody>
          <a:bodyPr/>
          <a:lstStyle/>
          <a:p>
            <a:r>
              <a:rPr lang="es-MX" dirty="0">
                <a:solidFill>
                  <a:srgbClr val="662E91"/>
                </a:solidFill>
              </a:rPr>
              <a:t>Apartado 3. Avances del INE desde la Primera Mesa. </a:t>
            </a:r>
          </a:p>
        </p:txBody>
      </p:sp>
      <p:sp>
        <p:nvSpPr>
          <p:cNvPr id="3" name="Marcador de contenido 2">
            <a:extLst>
              <a:ext uri="{FF2B5EF4-FFF2-40B4-BE49-F238E27FC236}">
                <a16:creationId xmlns:a16="http://schemas.microsoft.com/office/drawing/2014/main" id="{F41EDE94-42AC-E976-7DF4-EF5F320F1EF7}"/>
              </a:ext>
            </a:extLst>
          </p:cNvPr>
          <p:cNvSpPr>
            <a:spLocks noGrp="1"/>
          </p:cNvSpPr>
          <p:nvPr>
            <p:ph idx="1"/>
          </p:nvPr>
        </p:nvSpPr>
        <p:spPr>
          <a:xfrm>
            <a:off x="247374" y="1717746"/>
            <a:ext cx="11692832" cy="4707937"/>
          </a:xfrm>
        </p:spPr>
        <p:txBody>
          <a:bodyPr vert="horz" lIns="91440" tIns="45720" rIns="91440" bIns="45720" rtlCol="0" anchor="t">
            <a:normAutofit/>
          </a:bodyPr>
          <a:lstStyle/>
          <a:p>
            <a:pPr marL="514350" indent="-514350">
              <a:buFont typeface="+mj-lt"/>
              <a:buAutoNum type="arabicPeriod"/>
            </a:pPr>
            <a:r>
              <a:rPr lang="es-MX"/>
              <a:t>El viernes 13 de marzo se llevó acabo la </a:t>
            </a:r>
            <a:r>
              <a:rPr lang="es-MX" b="1"/>
              <a:t>primera mesa de entendimiento </a:t>
            </a:r>
            <a:r>
              <a:rPr lang="es-MX"/>
              <a:t>entre las personas con discapacidad visual, organizaciones y el INE.</a:t>
            </a:r>
          </a:p>
          <a:p>
            <a:pPr marL="514350" indent="-514350">
              <a:buFont typeface="+mj-lt"/>
              <a:buAutoNum type="arabicPeriod"/>
            </a:pPr>
            <a:r>
              <a:rPr lang="es-MX" b="1"/>
              <a:t>Se realizó una matriz de análisis </a:t>
            </a:r>
            <a:r>
              <a:rPr lang="es-MX">
                <a:ea typeface="+mn-lt"/>
                <a:cs typeface="+mn-lt"/>
              </a:rPr>
              <a:t>de las propuestas recibidas a los documentos y herramientas de la Consulta.</a:t>
            </a:r>
          </a:p>
          <a:p>
            <a:pPr marL="514350" indent="-514350">
              <a:buFont typeface="+mj-lt"/>
              <a:buAutoNum type="arabicPeriod"/>
            </a:pPr>
            <a:r>
              <a:rPr lang="es-MX" b="1"/>
              <a:t>Se continuó con la Bitácora de actividades, </a:t>
            </a:r>
            <a:r>
              <a:rPr lang="es-MX"/>
              <a:t>que está disponible en el repositorio documental de la Consulta.</a:t>
            </a:r>
          </a:p>
          <a:p>
            <a:pPr marL="514350" indent="-514350">
              <a:buFont typeface="+mj-lt"/>
              <a:buAutoNum type="arabicPeriod"/>
            </a:pPr>
            <a:r>
              <a:rPr lang="es-MX">
                <a:ea typeface="+mn-lt"/>
                <a:cs typeface="+mn-lt"/>
              </a:rPr>
              <a:t>Se realizó un </a:t>
            </a:r>
            <a:r>
              <a:rPr lang="es-MX" b="1">
                <a:ea typeface="+mn-lt"/>
                <a:cs typeface="+mn-lt"/>
              </a:rPr>
              <a:t>nuevo registro de las personas participantes </a:t>
            </a:r>
            <a:r>
              <a:rPr lang="es-MX">
                <a:ea typeface="+mn-lt"/>
                <a:cs typeface="+mn-lt"/>
              </a:rPr>
              <a:t>en esta Consulta para contar con información clave.</a:t>
            </a:r>
          </a:p>
          <a:p>
            <a:pPr marL="514350" indent="-514350">
              <a:buFont typeface="+mj-lt"/>
              <a:buAutoNum type="arabicPeriod"/>
            </a:pPr>
            <a:endParaRPr lang="es-MX">
              <a:ea typeface="+mn-lt"/>
              <a:cs typeface="+mn-lt"/>
            </a:endParaRPr>
          </a:p>
          <a:p>
            <a:pPr marL="514350" indent="-514350">
              <a:buFont typeface="+mj-lt"/>
              <a:buAutoNum type="arabicPeriod"/>
            </a:pPr>
            <a:endParaRPr lang="es-MX">
              <a:ea typeface="Calibri" panose="020F0502020204030204"/>
              <a:cs typeface="Calibri" panose="020F0502020204030204"/>
            </a:endParaRPr>
          </a:p>
        </p:txBody>
      </p:sp>
    </p:spTree>
    <p:extLst>
      <p:ext uri="{BB962C8B-B14F-4D97-AF65-F5344CB8AC3E}">
        <p14:creationId xmlns:p14="http://schemas.microsoft.com/office/powerpoint/2010/main" val="3454448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2D4F-63D4-DE8E-64ED-8D451AE8329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F326D85-6845-753F-B215-BA1DE0164DB0}"/>
              </a:ext>
            </a:extLst>
          </p:cNvPr>
          <p:cNvSpPr>
            <a:spLocks noGrp="1"/>
          </p:cNvSpPr>
          <p:nvPr>
            <p:ph type="title"/>
          </p:nvPr>
        </p:nvSpPr>
        <p:spPr/>
        <p:txBody>
          <a:bodyPr/>
          <a:lstStyle/>
          <a:p>
            <a:r>
              <a:rPr lang="es-MX" dirty="0">
                <a:solidFill>
                  <a:srgbClr val="662E91"/>
                </a:solidFill>
              </a:rPr>
              <a:t>Apartado 3. Avances del INE desde la Primera Mesa. </a:t>
            </a:r>
          </a:p>
        </p:txBody>
      </p:sp>
      <p:sp>
        <p:nvSpPr>
          <p:cNvPr id="3" name="Marcador de contenido 2">
            <a:extLst>
              <a:ext uri="{FF2B5EF4-FFF2-40B4-BE49-F238E27FC236}">
                <a16:creationId xmlns:a16="http://schemas.microsoft.com/office/drawing/2014/main" id="{17F476CB-4075-5DD1-E059-A3D55D5E6D51}"/>
              </a:ext>
            </a:extLst>
          </p:cNvPr>
          <p:cNvSpPr>
            <a:spLocks noGrp="1"/>
          </p:cNvSpPr>
          <p:nvPr>
            <p:ph idx="1"/>
          </p:nvPr>
        </p:nvSpPr>
        <p:spPr>
          <a:xfrm>
            <a:off x="247374" y="1717746"/>
            <a:ext cx="11692832" cy="4707937"/>
          </a:xfrm>
        </p:spPr>
        <p:txBody>
          <a:bodyPr vert="horz" lIns="91440" tIns="45720" rIns="91440" bIns="45720" rtlCol="0" anchor="t">
            <a:normAutofit/>
          </a:bodyPr>
          <a:lstStyle/>
          <a:p>
            <a:pPr marL="514350" indent="-514350">
              <a:buFont typeface="+mj-lt"/>
              <a:buAutoNum type="arabicPeriod" startAt="5"/>
            </a:pPr>
            <a:r>
              <a:rPr lang="es-MX"/>
              <a:t>Se atendieron observaciones recibidas a la </a:t>
            </a:r>
            <a:r>
              <a:rPr lang="es-MX" b="1"/>
              <a:t>Página Web y el repositorio documental </a:t>
            </a:r>
            <a:r>
              <a:rPr lang="es-MX"/>
              <a:t>de la Consulta.</a:t>
            </a:r>
          </a:p>
          <a:p>
            <a:pPr marL="514350" indent="-514350">
              <a:buFont typeface="+mj-lt"/>
              <a:buAutoNum type="arabicPeriod" startAt="5"/>
            </a:pPr>
            <a:r>
              <a:rPr lang="es-MX" b="1"/>
              <a:t>El grupo técnico del INE que trabaja en la implementación de la Consulta </a:t>
            </a:r>
            <a:r>
              <a:rPr lang="es-MX"/>
              <a:t>sesionará este jueves 26 de marzo para acordar cómo se llevarán acabo las observaciones y recomendaciones recibidas.</a:t>
            </a:r>
          </a:p>
          <a:p>
            <a:pPr marL="514350" indent="-514350">
              <a:buFont typeface="+mj-lt"/>
              <a:buAutoNum type="arabicPeriod" startAt="5"/>
            </a:pPr>
            <a:r>
              <a:rPr lang="es-MX" b="1"/>
              <a:t>Se publicaron </a:t>
            </a:r>
            <a:r>
              <a:rPr lang="es-MX"/>
              <a:t>en el repositorio documental todos los </a:t>
            </a:r>
            <a:r>
              <a:rPr lang="es-MX" b="1"/>
              <a:t>directorios</a:t>
            </a:r>
            <a:r>
              <a:rPr lang="es-MX"/>
              <a:t>, </a:t>
            </a:r>
            <a:r>
              <a:rPr lang="es-MX" b="1"/>
              <a:t>registros de participación y asistencia </a:t>
            </a:r>
            <a:r>
              <a:rPr lang="es-MX"/>
              <a:t>que el INE ha recabado.</a:t>
            </a:r>
          </a:p>
          <a:p>
            <a:pPr marL="514350" indent="-514350">
              <a:buFont typeface="+mj-lt"/>
              <a:buAutoNum type="arabicPeriod" startAt="5"/>
            </a:pPr>
            <a:r>
              <a:rPr lang="es-MX">
                <a:ea typeface="+mn-lt"/>
                <a:cs typeface="+mn-lt"/>
              </a:rPr>
              <a:t>Se continuo la </a:t>
            </a:r>
            <a:r>
              <a:rPr lang="es-MX" b="1">
                <a:ea typeface="+mn-lt"/>
                <a:cs typeface="+mn-lt"/>
              </a:rPr>
              <a:t>atención diaria del grupo de WhatsApp, </a:t>
            </a:r>
            <a:r>
              <a:rPr lang="es-MX">
                <a:ea typeface="+mn-lt"/>
                <a:cs typeface="+mn-lt"/>
              </a:rPr>
              <a:t>que ha sido el mecanismos de comunicación más utilizado.</a:t>
            </a:r>
          </a:p>
          <a:p>
            <a:pPr marL="514350" indent="-514350">
              <a:buFont typeface="+mj-lt"/>
              <a:buAutoNum type="arabicPeriod" startAt="5"/>
            </a:pPr>
            <a:endParaRPr lang="es-MX">
              <a:ea typeface="Calibri" panose="020F0502020204030204"/>
              <a:cs typeface="Calibri" panose="020F0502020204030204"/>
            </a:endParaRPr>
          </a:p>
        </p:txBody>
      </p:sp>
    </p:spTree>
    <p:extLst>
      <p:ext uri="{BB962C8B-B14F-4D97-AF65-F5344CB8AC3E}">
        <p14:creationId xmlns:p14="http://schemas.microsoft.com/office/powerpoint/2010/main" val="564837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4FE6-E82C-12A7-205A-EE5C1A14606F}"/>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F3B22921-D241-8289-5ADC-2E55843FCB47}"/>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4. Registros en los directorios y listas de asistencia.</a:t>
            </a:r>
          </a:p>
        </p:txBody>
      </p:sp>
      <p:graphicFrame>
        <p:nvGraphicFramePr>
          <p:cNvPr id="2" name="Tabla 1">
            <a:extLst>
              <a:ext uri="{FF2B5EF4-FFF2-40B4-BE49-F238E27FC236}">
                <a16:creationId xmlns:a16="http://schemas.microsoft.com/office/drawing/2014/main" id="{EE9C9C4F-9194-8456-7BB1-FE4D0FAA58DA}"/>
              </a:ext>
            </a:extLst>
          </p:cNvPr>
          <p:cNvGraphicFramePr>
            <a:graphicFrameLocks noGrp="1"/>
          </p:cNvGraphicFramePr>
          <p:nvPr>
            <p:extLst>
              <p:ext uri="{D42A27DB-BD31-4B8C-83A1-F6EECF244321}">
                <p14:modId xmlns:p14="http://schemas.microsoft.com/office/powerpoint/2010/main" val="251063312"/>
              </p:ext>
            </p:extLst>
          </p:nvPr>
        </p:nvGraphicFramePr>
        <p:xfrm>
          <a:off x="211730" y="1733440"/>
          <a:ext cx="11577147" cy="4912172"/>
        </p:xfrm>
        <a:graphic>
          <a:graphicData uri="http://schemas.openxmlformats.org/drawingml/2006/table">
            <a:tbl>
              <a:tblPr firstRow="1" bandRow="1">
                <a:tableStyleId>{793D81CF-94F2-401A-BA57-92F5A7B2D0C5}</a:tableStyleId>
              </a:tblPr>
              <a:tblGrid>
                <a:gridCol w="8309418">
                  <a:extLst>
                    <a:ext uri="{9D8B030D-6E8A-4147-A177-3AD203B41FA5}">
                      <a16:colId xmlns:a16="http://schemas.microsoft.com/office/drawing/2014/main" val="2842853828"/>
                    </a:ext>
                  </a:extLst>
                </a:gridCol>
                <a:gridCol w="3267729">
                  <a:extLst>
                    <a:ext uri="{9D8B030D-6E8A-4147-A177-3AD203B41FA5}">
                      <a16:colId xmlns:a16="http://schemas.microsoft.com/office/drawing/2014/main" val="644786769"/>
                    </a:ext>
                  </a:extLst>
                </a:gridCol>
              </a:tblGrid>
              <a:tr h="511547">
                <a:tc>
                  <a:txBody>
                    <a:bodyPr/>
                    <a:lstStyle/>
                    <a:p>
                      <a:r>
                        <a:rPr lang="es-MX" sz="2800"/>
                        <a:t>Participantes en la Consulta</a:t>
                      </a:r>
                    </a:p>
                  </a:txBody>
                  <a:tcPr/>
                </a:tc>
                <a:tc>
                  <a:txBody>
                    <a:bodyPr/>
                    <a:lstStyle/>
                    <a:p>
                      <a:r>
                        <a:rPr lang="es-MX" sz="2400"/>
                        <a:t>Total de registros: 516</a:t>
                      </a:r>
                    </a:p>
                  </a:txBody>
                  <a:tcPr/>
                </a:tc>
                <a:extLst>
                  <a:ext uri="{0D108BD9-81ED-4DB2-BD59-A6C34878D82A}">
                    <a16:rowId xmlns:a16="http://schemas.microsoft.com/office/drawing/2014/main" val="298763789"/>
                  </a:ext>
                </a:extLst>
              </a:tr>
              <a:tr h="932823">
                <a:tc>
                  <a:txBody>
                    <a:bodyPr/>
                    <a:lstStyle/>
                    <a:p>
                      <a:pPr algn="l"/>
                      <a:r>
                        <a:rPr lang="es-MX" sz="2800"/>
                        <a:t>Organizaciones que representan a personas con discapacidad visual</a:t>
                      </a:r>
                    </a:p>
                  </a:txBody>
                  <a:tcPr anchor="ctr"/>
                </a:tc>
                <a:tc>
                  <a:txBody>
                    <a:bodyPr/>
                    <a:lstStyle/>
                    <a:p>
                      <a:pPr algn="l"/>
                      <a:r>
                        <a:rPr lang="es-MX" sz="2800"/>
                        <a:t>151 (29.26%)</a:t>
                      </a:r>
                    </a:p>
                  </a:txBody>
                  <a:tcPr anchor="ctr"/>
                </a:tc>
                <a:extLst>
                  <a:ext uri="{0D108BD9-81ED-4DB2-BD59-A6C34878D82A}">
                    <a16:rowId xmlns:a16="http://schemas.microsoft.com/office/drawing/2014/main" val="3640861099"/>
                  </a:ext>
                </a:extLst>
              </a:tr>
              <a:tr h="862283">
                <a:tc>
                  <a:txBody>
                    <a:bodyPr/>
                    <a:lstStyle/>
                    <a:p>
                      <a:pPr algn="l"/>
                      <a:r>
                        <a:rPr lang="es-MX" sz="2800"/>
                        <a:t>Personas con discapacidad visual</a:t>
                      </a:r>
                    </a:p>
                  </a:txBody>
                  <a:tcPr anchor="ctr"/>
                </a:tc>
                <a:tc>
                  <a:txBody>
                    <a:bodyPr/>
                    <a:lstStyle/>
                    <a:p>
                      <a:pPr algn="l"/>
                      <a:r>
                        <a:rPr lang="es-MX" sz="2800"/>
                        <a:t>25 (4.84%)</a:t>
                      </a:r>
                    </a:p>
                  </a:txBody>
                  <a:tcPr anchor="ctr"/>
                </a:tc>
                <a:extLst>
                  <a:ext uri="{0D108BD9-81ED-4DB2-BD59-A6C34878D82A}">
                    <a16:rowId xmlns:a16="http://schemas.microsoft.com/office/drawing/2014/main" val="1327644219"/>
                  </a:ext>
                </a:extLst>
              </a:tr>
              <a:tr h="862283">
                <a:tc>
                  <a:txBody>
                    <a:bodyPr/>
                    <a:lstStyle/>
                    <a:p>
                      <a:pPr algn="l"/>
                      <a:r>
                        <a:rPr lang="es-MX" sz="2800"/>
                        <a:t>Instituciones públicas</a:t>
                      </a:r>
                    </a:p>
                  </a:txBody>
                  <a:tcPr anchor="ctr"/>
                </a:tc>
                <a:tc>
                  <a:txBody>
                    <a:bodyPr/>
                    <a:lstStyle/>
                    <a:p>
                      <a:pPr algn="l"/>
                      <a:r>
                        <a:rPr lang="es-MX" sz="2800"/>
                        <a:t>252 (48.84%)</a:t>
                      </a:r>
                    </a:p>
                  </a:txBody>
                  <a:tcPr anchor="ctr"/>
                </a:tc>
                <a:extLst>
                  <a:ext uri="{0D108BD9-81ED-4DB2-BD59-A6C34878D82A}">
                    <a16:rowId xmlns:a16="http://schemas.microsoft.com/office/drawing/2014/main" val="1905030957"/>
                  </a:ext>
                </a:extLst>
              </a:tr>
              <a:tr h="862283">
                <a:tc>
                  <a:txBody>
                    <a:bodyPr/>
                    <a:lstStyle/>
                    <a:p>
                      <a:pPr algn="l"/>
                      <a:r>
                        <a:rPr lang="es-MX" sz="2800"/>
                        <a:t>Instituciones privadas</a:t>
                      </a:r>
                    </a:p>
                  </a:txBody>
                  <a:tcPr anchor="ctr"/>
                </a:tc>
                <a:tc>
                  <a:txBody>
                    <a:bodyPr/>
                    <a:lstStyle/>
                    <a:p>
                      <a:pPr algn="l"/>
                      <a:r>
                        <a:rPr lang="es-MX" sz="2800"/>
                        <a:t>19 (3.68%)</a:t>
                      </a:r>
                    </a:p>
                  </a:txBody>
                  <a:tcPr anchor="ctr"/>
                </a:tc>
                <a:extLst>
                  <a:ext uri="{0D108BD9-81ED-4DB2-BD59-A6C34878D82A}">
                    <a16:rowId xmlns:a16="http://schemas.microsoft.com/office/drawing/2014/main" val="481457715"/>
                  </a:ext>
                </a:extLst>
              </a:tr>
              <a:tr h="862283">
                <a:tc>
                  <a:txBody>
                    <a:bodyPr/>
                    <a:lstStyle/>
                    <a:p>
                      <a:pPr algn="l"/>
                      <a:r>
                        <a:rPr lang="es-MX" sz="2800"/>
                        <a:t>Personas promotoras de derechos humanos</a:t>
                      </a:r>
                    </a:p>
                  </a:txBody>
                  <a:tcPr anchor="ctr"/>
                </a:tc>
                <a:tc>
                  <a:txBody>
                    <a:bodyPr/>
                    <a:lstStyle/>
                    <a:p>
                      <a:pPr algn="l"/>
                      <a:r>
                        <a:rPr lang="es-MX" sz="2800"/>
                        <a:t>69 (13.37%)</a:t>
                      </a:r>
                    </a:p>
                  </a:txBody>
                  <a:tcPr anchor="ctr"/>
                </a:tc>
                <a:extLst>
                  <a:ext uri="{0D108BD9-81ED-4DB2-BD59-A6C34878D82A}">
                    <a16:rowId xmlns:a16="http://schemas.microsoft.com/office/drawing/2014/main" val="1893083720"/>
                  </a:ext>
                </a:extLst>
              </a:tr>
            </a:tbl>
          </a:graphicData>
        </a:graphic>
      </p:graphicFrame>
    </p:spTree>
    <p:extLst>
      <p:ext uri="{BB962C8B-B14F-4D97-AF65-F5344CB8AC3E}">
        <p14:creationId xmlns:p14="http://schemas.microsoft.com/office/powerpoint/2010/main" val="3682281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E6B04-8EF1-AA0E-1874-953FE001D33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E345EEDC-DE67-AF31-8D56-DCBDE449073E}"/>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4. Registros en los directorios y listas de asistencia.</a:t>
            </a:r>
          </a:p>
        </p:txBody>
      </p:sp>
      <p:graphicFrame>
        <p:nvGraphicFramePr>
          <p:cNvPr id="4" name="Tabla 3">
            <a:extLst>
              <a:ext uri="{FF2B5EF4-FFF2-40B4-BE49-F238E27FC236}">
                <a16:creationId xmlns:a16="http://schemas.microsoft.com/office/drawing/2014/main" id="{B60EDE87-4642-9419-AE83-6D3152B2D60C}"/>
              </a:ext>
            </a:extLst>
          </p:cNvPr>
          <p:cNvGraphicFramePr>
            <a:graphicFrameLocks noGrp="1"/>
          </p:cNvGraphicFramePr>
          <p:nvPr>
            <p:extLst>
              <p:ext uri="{D42A27DB-BD31-4B8C-83A1-F6EECF244321}">
                <p14:modId xmlns:p14="http://schemas.microsoft.com/office/powerpoint/2010/main" val="892865324"/>
              </p:ext>
            </p:extLst>
          </p:nvPr>
        </p:nvGraphicFramePr>
        <p:xfrm>
          <a:off x="651387" y="1985669"/>
          <a:ext cx="10596716" cy="4098231"/>
        </p:xfrm>
        <a:graphic>
          <a:graphicData uri="http://schemas.openxmlformats.org/drawingml/2006/table">
            <a:tbl>
              <a:tblPr firstRow="1" firstCol="1" bandRow="1">
                <a:tableStyleId>{793D81CF-94F2-401A-BA57-92F5A7B2D0C5}</a:tableStyleId>
              </a:tblPr>
              <a:tblGrid>
                <a:gridCol w="5298358">
                  <a:extLst>
                    <a:ext uri="{9D8B030D-6E8A-4147-A177-3AD203B41FA5}">
                      <a16:colId xmlns:a16="http://schemas.microsoft.com/office/drawing/2014/main" val="1202579049"/>
                    </a:ext>
                  </a:extLst>
                </a:gridCol>
                <a:gridCol w="5298358">
                  <a:extLst>
                    <a:ext uri="{9D8B030D-6E8A-4147-A177-3AD203B41FA5}">
                      <a16:colId xmlns:a16="http://schemas.microsoft.com/office/drawing/2014/main" val="1655445374"/>
                    </a:ext>
                  </a:extLst>
                </a:gridCol>
              </a:tblGrid>
              <a:tr h="297202">
                <a:tc>
                  <a:txBody>
                    <a:bodyPr/>
                    <a:lstStyle/>
                    <a:p>
                      <a:pPr>
                        <a:lnSpc>
                          <a:spcPct val="107000"/>
                        </a:lnSpc>
                        <a:spcAft>
                          <a:spcPts val="800"/>
                        </a:spcAft>
                        <a:buNone/>
                      </a:pPr>
                      <a:r>
                        <a:rPr lang="es-MX" sz="2800" b="1" kern="100">
                          <a:effectLst/>
                        </a:rPr>
                        <a:t>Estado</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b="1" kern="100">
                          <a:effectLst/>
                        </a:rPr>
                        <a:t>Cantidad</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64694046"/>
                  </a:ext>
                </a:extLst>
              </a:tr>
              <a:tr h="297202">
                <a:tc>
                  <a:txBody>
                    <a:bodyPr/>
                    <a:lstStyle/>
                    <a:p>
                      <a:pPr>
                        <a:lnSpc>
                          <a:spcPct val="107000"/>
                        </a:lnSpc>
                        <a:spcAft>
                          <a:spcPts val="800"/>
                        </a:spcAft>
                        <a:buNone/>
                      </a:pPr>
                      <a:r>
                        <a:rPr lang="es-MX" sz="2800" b="0" kern="100">
                          <a:effectLst/>
                        </a:rPr>
                        <a:t>Aguascalientes</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12</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57404068"/>
                  </a:ext>
                </a:extLst>
              </a:tr>
              <a:tr h="297202">
                <a:tc>
                  <a:txBody>
                    <a:bodyPr/>
                    <a:lstStyle/>
                    <a:p>
                      <a:pPr>
                        <a:lnSpc>
                          <a:spcPct val="107000"/>
                        </a:lnSpc>
                        <a:spcAft>
                          <a:spcPts val="800"/>
                        </a:spcAft>
                        <a:buNone/>
                      </a:pPr>
                      <a:r>
                        <a:rPr lang="es-MX" sz="2800" b="0" kern="100">
                          <a:effectLst/>
                        </a:rPr>
                        <a:t>Baja California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5</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81564005"/>
                  </a:ext>
                </a:extLst>
              </a:tr>
              <a:tr h="297202">
                <a:tc>
                  <a:txBody>
                    <a:bodyPr/>
                    <a:lstStyle/>
                    <a:p>
                      <a:pPr>
                        <a:lnSpc>
                          <a:spcPct val="107000"/>
                        </a:lnSpc>
                        <a:spcAft>
                          <a:spcPts val="800"/>
                        </a:spcAft>
                        <a:buNone/>
                      </a:pPr>
                      <a:r>
                        <a:rPr lang="es-MX" sz="2800" b="0" kern="100">
                          <a:effectLst/>
                        </a:rPr>
                        <a:t>Baja California Sur</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3</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5969508"/>
                  </a:ext>
                </a:extLst>
              </a:tr>
              <a:tr h="297202">
                <a:tc>
                  <a:txBody>
                    <a:bodyPr/>
                    <a:lstStyle/>
                    <a:p>
                      <a:pPr>
                        <a:lnSpc>
                          <a:spcPct val="107000"/>
                        </a:lnSpc>
                        <a:spcAft>
                          <a:spcPts val="800"/>
                        </a:spcAft>
                        <a:buNone/>
                      </a:pPr>
                      <a:r>
                        <a:rPr lang="es-MX" sz="2800" b="0" kern="100">
                          <a:effectLst/>
                        </a:rPr>
                        <a:t>Campeche</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9780501"/>
                  </a:ext>
                </a:extLst>
              </a:tr>
              <a:tr h="297202">
                <a:tc>
                  <a:txBody>
                    <a:bodyPr/>
                    <a:lstStyle/>
                    <a:p>
                      <a:pPr>
                        <a:lnSpc>
                          <a:spcPct val="107000"/>
                        </a:lnSpc>
                        <a:spcAft>
                          <a:spcPts val="800"/>
                        </a:spcAft>
                        <a:buNone/>
                      </a:pPr>
                      <a:r>
                        <a:rPr lang="es-MX" sz="2800" b="0" kern="100">
                          <a:effectLst/>
                        </a:rPr>
                        <a:t>Chiapas</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25</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78206495"/>
                  </a:ext>
                </a:extLst>
              </a:tr>
              <a:tr h="297202">
                <a:tc>
                  <a:txBody>
                    <a:bodyPr/>
                    <a:lstStyle/>
                    <a:p>
                      <a:pPr>
                        <a:lnSpc>
                          <a:spcPct val="107000"/>
                        </a:lnSpc>
                        <a:spcAft>
                          <a:spcPts val="800"/>
                        </a:spcAft>
                        <a:buNone/>
                      </a:pPr>
                      <a:r>
                        <a:rPr lang="es-MX" sz="2800" b="0" kern="100">
                          <a:effectLst/>
                        </a:rPr>
                        <a:t>Chihuahua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14</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54033267"/>
                  </a:ext>
                </a:extLst>
              </a:tr>
              <a:tr h="297202">
                <a:tc>
                  <a:txBody>
                    <a:bodyPr/>
                    <a:lstStyle/>
                    <a:p>
                      <a:pPr>
                        <a:lnSpc>
                          <a:spcPct val="107000"/>
                        </a:lnSpc>
                        <a:spcAft>
                          <a:spcPts val="800"/>
                        </a:spcAft>
                        <a:buNone/>
                      </a:pPr>
                      <a:r>
                        <a:rPr lang="es-MX" sz="2800" b="0" kern="100">
                          <a:effectLst/>
                        </a:rPr>
                        <a:t>Coahuila de Zaragoza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15</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9283836"/>
                  </a:ext>
                </a:extLst>
              </a:tr>
              <a:tr h="297202">
                <a:tc>
                  <a:txBody>
                    <a:bodyPr/>
                    <a:lstStyle/>
                    <a:p>
                      <a:pPr>
                        <a:lnSpc>
                          <a:spcPct val="107000"/>
                        </a:lnSpc>
                        <a:spcAft>
                          <a:spcPts val="800"/>
                        </a:spcAft>
                        <a:buNone/>
                      </a:pPr>
                      <a:r>
                        <a:rPr lang="es-MX" sz="2800" b="0" kern="100">
                          <a:effectLst/>
                        </a:rPr>
                        <a:t>Colima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7</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93242509"/>
                  </a:ext>
                </a:extLst>
              </a:tr>
            </a:tbl>
          </a:graphicData>
        </a:graphic>
      </p:graphicFrame>
    </p:spTree>
    <p:extLst>
      <p:ext uri="{BB962C8B-B14F-4D97-AF65-F5344CB8AC3E}">
        <p14:creationId xmlns:p14="http://schemas.microsoft.com/office/powerpoint/2010/main" val="133881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322E-9FC2-530A-F7D8-623F5C0B399C}"/>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BACA76CB-8DC4-67BE-790F-AAEE8F382318}"/>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4. Registros en los directorios y listas de asistencia.</a:t>
            </a:r>
          </a:p>
        </p:txBody>
      </p:sp>
      <p:graphicFrame>
        <p:nvGraphicFramePr>
          <p:cNvPr id="2" name="Tabla 1">
            <a:extLst>
              <a:ext uri="{FF2B5EF4-FFF2-40B4-BE49-F238E27FC236}">
                <a16:creationId xmlns:a16="http://schemas.microsoft.com/office/drawing/2014/main" id="{4D71503B-7925-6CE3-BC08-8950120BF128}"/>
              </a:ext>
            </a:extLst>
          </p:cNvPr>
          <p:cNvGraphicFramePr>
            <a:graphicFrameLocks noGrp="1"/>
          </p:cNvGraphicFramePr>
          <p:nvPr>
            <p:extLst>
              <p:ext uri="{D42A27DB-BD31-4B8C-83A1-F6EECF244321}">
                <p14:modId xmlns:p14="http://schemas.microsoft.com/office/powerpoint/2010/main" val="2223864011"/>
              </p:ext>
            </p:extLst>
          </p:nvPr>
        </p:nvGraphicFramePr>
        <p:xfrm>
          <a:off x="710379" y="2083991"/>
          <a:ext cx="10931014" cy="4098231"/>
        </p:xfrm>
        <a:graphic>
          <a:graphicData uri="http://schemas.openxmlformats.org/drawingml/2006/table">
            <a:tbl>
              <a:tblPr firstRow="1" firstCol="1" bandRow="1">
                <a:tableStyleId>{793D81CF-94F2-401A-BA57-92F5A7B2D0C5}</a:tableStyleId>
              </a:tblPr>
              <a:tblGrid>
                <a:gridCol w="5465507">
                  <a:extLst>
                    <a:ext uri="{9D8B030D-6E8A-4147-A177-3AD203B41FA5}">
                      <a16:colId xmlns:a16="http://schemas.microsoft.com/office/drawing/2014/main" val="2074065790"/>
                    </a:ext>
                  </a:extLst>
                </a:gridCol>
                <a:gridCol w="5465507">
                  <a:extLst>
                    <a:ext uri="{9D8B030D-6E8A-4147-A177-3AD203B41FA5}">
                      <a16:colId xmlns:a16="http://schemas.microsoft.com/office/drawing/2014/main" val="3797290156"/>
                    </a:ext>
                  </a:extLst>
                </a:gridCol>
              </a:tblGrid>
              <a:tr h="273168">
                <a:tc>
                  <a:txBody>
                    <a:bodyPr/>
                    <a:lstStyle/>
                    <a:p>
                      <a:pPr>
                        <a:lnSpc>
                          <a:spcPct val="107000"/>
                        </a:lnSpc>
                        <a:spcAft>
                          <a:spcPts val="800"/>
                        </a:spcAft>
                        <a:buNone/>
                      </a:pPr>
                      <a:r>
                        <a:rPr lang="es-MX" sz="2800" b="1" kern="100">
                          <a:effectLst/>
                        </a:rPr>
                        <a:t>Estado</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b="1" kern="100">
                          <a:effectLst/>
                        </a:rPr>
                        <a:t>Cantidad</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08095936"/>
                  </a:ext>
                </a:extLst>
              </a:tr>
              <a:tr h="273168">
                <a:tc>
                  <a:txBody>
                    <a:bodyPr/>
                    <a:lstStyle/>
                    <a:p>
                      <a:pPr>
                        <a:lnSpc>
                          <a:spcPct val="107000"/>
                        </a:lnSpc>
                        <a:spcAft>
                          <a:spcPts val="800"/>
                        </a:spcAft>
                        <a:buNone/>
                      </a:pPr>
                      <a:r>
                        <a:rPr lang="es-MX" sz="2800" b="0" kern="100">
                          <a:effectLst/>
                        </a:rPr>
                        <a:t>Ciudad de México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32</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67608742"/>
                  </a:ext>
                </a:extLst>
              </a:tr>
              <a:tr h="273168">
                <a:tc>
                  <a:txBody>
                    <a:bodyPr/>
                    <a:lstStyle/>
                    <a:p>
                      <a:pPr>
                        <a:lnSpc>
                          <a:spcPct val="107000"/>
                        </a:lnSpc>
                        <a:spcAft>
                          <a:spcPts val="800"/>
                        </a:spcAft>
                        <a:buNone/>
                      </a:pPr>
                      <a:r>
                        <a:rPr lang="es-MX" sz="2800" b="0" kern="100">
                          <a:effectLst/>
                        </a:rPr>
                        <a:t>Durango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20</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00747402"/>
                  </a:ext>
                </a:extLst>
              </a:tr>
              <a:tr h="273168">
                <a:tc>
                  <a:txBody>
                    <a:bodyPr/>
                    <a:lstStyle/>
                    <a:p>
                      <a:pPr>
                        <a:lnSpc>
                          <a:spcPct val="107000"/>
                        </a:lnSpc>
                        <a:spcAft>
                          <a:spcPts val="800"/>
                        </a:spcAft>
                        <a:buNone/>
                      </a:pPr>
                      <a:r>
                        <a:rPr lang="es-MX" sz="2800" b="0" kern="100">
                          <a:effectLst/>
                        </a:rPr>
                        <a:t>Guanajuato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29</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23965773"/>
                  </a:ext>
                </a:extLst>
              </a:tr>
              <a:tr h="273168">
                <a:tc>
                  <a:txBody>
                    <a:bodyPr/>
                    <a:lstStyle/>
                    <a:p>
                      <a:pPr>
                        <a:lnSpc>
                          <a:spcPct val="107000"/>
                        </a:lnSpc>
                        <a:spcAft>
                          <a:spcPts val="800"/>
                        </a:spcAft>
                        <a:buNone/>
                      </a:pPr>
                      <a:r>
                        <a:rPr lang="es-MX" sz="2800" b="0" kern="100">
                          <a:effectLst/>
                        </a:rPr>
                        <a:t>Guerrero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28973550"/>
                  </a:ext>
                </a:extLst>
              </a:tr>
              <a:tr h="273168">
                <a:tc>
                  <a:txBody>
                    <a:bodyPr/>
                    <a:lstStyle/>
                    <a:p>
                      <a:pPr>
                        <a:lnSpc>
                          <a:spcPct val="107000"/>
                        </a:lnSpc>
                        <a:spcAft>
                          <a:spcPts val="800"/>
                        </a:spcAft>
                        <a:buNone/>
                      </a:pPr>
                      <a:r>
                        <a:rPr lang="es-MX" sz="2800" b="0" kern="100">
                          <a:effectLst/>
                        </a:rPr>
                        <a:t>Hidalgo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9</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75721439"/>
                  </a:ext>
                </a:extLst>
              </a:tr>
              <a:tr h="273168">
                <a:tc>
                  <a:txBody>
                    <a:bodyPr/>
                    <a:lstStyle/>
                    <a:p>
                      <a:pPr>
                        <a:lnSpc>
                          <a:spcPct val="107000"/>
                        </a:lnSpc>
                        <a:spcAft>
                          <a:spcPts val="800"/>
                        </a:spcAft>
                        <a:buNone/>
                      </a:pPr>
                      <a:r>
                        <a:rPr lang="es-MX" sz="2800" b="0" kern="100">
                          <a:effectLst/>
                        </a:rPr>
                        <a:t>Jalisco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35</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74560984"/>
                  </a:ext>
                </a:extLst>
              </a:tr>
              <a:tr h="273168">
                <a:tc>
                  <a:txBody>
                    <a:bodyPr/>
                    <a:lstStyle/>
                    <a:p>
                      <a:pPr>
                        <a:lnSpc>
                          <a:spcPct val="107000"/>
                        </a:lnSpc>
                        <a:spcAft>
                          <a:spcPts val="800"/>
                        </a:spcAft>
                        <a:buNone/>
                      </a:pPr>
                      <a:r>
                        <a:rPr lang="es-MX" sz="2800" b="0" kern="100">
                          <a:effectLst/>
                        </a:rPr>
                        <a:t>México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27</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79944751"/>
                  </a:ext>
                </a:extLst>
              </a:tr>
              <a:tr h="273168">
                <a:tc>
                  <a:txBody>
                    <a:bodyPr/>
                    <a:lstStyle/>
                    <a:p>
                      <a:pPr>
                        <a:lnSpc>
                          <a:spcPct val="107000"/>
                        </a:lnSpc>
                        <a:spcAft>
                          <a:spcPts val="800"/>
                        </a:spcAft>
                        <a:buNone/>
                      </a:pPr>
                      <a:r>
                        <a:rPr lang="es-MX" sz="2800" b="0" kern="100">
                          <a:effectLst/>
                        </a:rPr>
                        <a:t>Michoacán de Ocampo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8</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55683697"/>
                  </a:ext>
                </a:extLst>
              </a:tr>
            </a:tbl>
          </a:graphicData>
        </a:graphic>
      </p:graphicFrame>
    </p:spTree>
    <p:extLst>
      <p:ext uri="{BB962C8B-B14F-4D97-AF65-F5344CB8AC3E}">
        <p14:creationId xmlns:p14="http://schemas.microsoft.com/office/powerpoint/2010/main" val="3342910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2512E-5802-643E-27CB-F91F85D7DB6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A36E1DC2-AC46-7D08-FE29-3910275313E6}"/>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4. Registros en los directorios y listas de asistencia.</a:t>
            </a:r>
          </a:p>
        </p:txBody>
      </p:sp>
      <p:graphicFrame>
        <p:nvGraphicFramePr>
          <p:cNvPr id="4" name="Tabla 3">
            <a:extLst>
              <a:ext uri="{FF2B5EF4-FFF2-40B4-BE49-F238E27FC236}">
                <a16:creationId xmlns:a16="http://schemas.microsoft.com/office/drawing/2014/main" id="{CF0D16CB-14F6-6BE8-8B02-633471597F7B}"/>
              </a:ext>
            </a:extLst>
          </p:cNvPr>
          <p:cNvGraphicFramePr>
            <a:graphicFrameLocks noGrp="1"/>
          </p:cNvGraphicFramePr>
          <p:nvPr>
            <p:extLst>
              <p:ext uri="{D42A27DB-BD31-4B8C-83A1-F6EECF244321}">
                <p14:modId xmlns:p14="http://schemas.microsoft.com/office/powerpoint/2010/main" val="3911534162"/>
              </p:ext>
            </p:extLst>
          </p:nvPr>
        </p:nvGraphicFramePr>
        <p:xfrm>
          <a:off x="964790" y="1876664"/>
          <a:ext cx="10262420" cy="4098231"/>
        </p:xfrm>
        <a:graphic>
          <a:graphicData uri="http://schemas.openxmlformats.org/drawingml/2006/table">
            <a:tbl>
              <a:tblPr firstRow="1" firstCol="1" bandRow="1">
                <a:tableStyleId>{793D81CF-94F2-401A-BA57-92F5A7B2D0C5}</a:tableStyleId>
              </a:tblPr>
              <a:tblGrid>
                <a:gridCol w="5131210">
                  <a:extLst>
                    <a:ext uri="{9D8B030D-6E8A-4147-A177-3AD203B41FA5}">
                      <a16:colId xmlns:a16="http://schemas.microsoft.com/office/drawing/2014/main" val="3658579487"/>
                    </a:ext>
                  </a:extLst>
                </a:gridCol>
                <a:gridCol w="5131210">
                  <a:extLst>
                    <a:ext uri="{9D8B030D-6E8A-4147-A177-3AD203B41FA5}">
                      <a16:colId xmlns:a16="http://schemas.microsoft.com/office/drawing/2014/main" val="2989332295"/>
                    </a:ext>
                  </a:extLst>
                </a:gridCol>
              </a:tblGrid>
              <a:tr h="298295">
                <a:tc>
                  <a:txBody>
                    <a:bodyPr/>
                    <a:lstStyle/>
                    <a:p>
                      <a:pPr>
                        <a:lnSpc>
                          <a:spcPct val="107000"/>
                        </a:lnSpc>
                        <a:spcAft>
                          <a:spcPts val="800"/>
                        </a:spcAft>
                        <a:buNone/>
                      </a:pPr>
                      <a:r>
                        <a:rPr lang="es-MX" sz="2800" b="1" kern="100">
                          <a:effectLst/>
                        </a:rPr>
                        <a:t>Estado</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b="1" kern="100">
                          <a:effectLst/>
                        </a:rPr>
                        <a:t>Cantidad</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86161631"/>
                  </a:ext>
                </a:extLst>
              </a:tr>
              <a:tr h="298295">
                <a:tc>
                  <a:txBody>
                    <a:bodyPr/>
                    <a:lstStyle/>
                    <a:p>
                      <a:pPr>
                        <a:lnSpc>
                          <a:spcPct val="107000"/>
                        </a:lnSpc>
                        <a:spcAft>
                          <a:spcPts val="800"/>
                        </a:spcAft>
                        <a:buNone/>
                      </a:pPr>
                      <a:r>
                        <a:rPr lang="es-MX" sz="2800" b="0" i="0" kern="100">
                          <a:effectLst/>
                        </a:rPr>
                        <a:t>Morelos</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5</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6460656"/>
                  </a:ext>
                </a:extLst>
              </a:tr>
              <a:tr h="298295">
                <a:tc>
                  <a:txBody>
                    <a:bodyPr/>
                    <a:lstStyle/>
                    <a:p>
                      <a:pPr>
                        <a:lnSpc>
                          <a:spcPct val="107000"/>
                        </a:lnSpc>
                        <a:spcAft>
                          <a:spcPts val="800"/>
                        </a:spcAft>
                        <a:buNone/>
                      </a:pPr>
                      <a:r>
                        <a:rPr lang="es-MX" sz="2800" b="0" i="0" kern="100">
                          <a:effectLst/>
                        </a:rPr>
                        <a:t>Nayarit</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11</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88703891"/>
                  </a:ext>
                </a:extLst>
              </a:tr>
              <a:tr h="298295">
                <a:tc>
                  <a:txBody>
                    <a:bodyPr/>
                    <a:lstStyle/>
                    <a:p>
                      <a:pPr>
                        <a:lnSpc>
                          <a:spcPct val="107000"/>
                        </a:lnSpc>
                        <a:spcAft>
                          <a:spcPts val="800"/>
                        </a:spcAft>
                        <a:buNone/>
                      </a:pPr>
                      <a:r>
                        <a:rPr lang="es-MX" sz="2800" b="0" i="0" kern="100">
                          <a:effectLst/>
                        </a:rPr>
                        <a:t>Nuevo León</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21</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03900543"/>
                  </a:ext>
                </a:extLst>
              </a:tr>
              <a:tr h="298295">
                <a:tc>
                  <a:txBody>
                    <a:bodyPr/>
                    <a:lstStyle/>
                    <a:p>
                      <a:pPr>
                        <a:lnSpc>
                          <a:spcPct val="107000"/>
                        </a:lnSpc>
                        <a:spcAft>
                          <a:spcPts val="800"/>
                        </a:spcAft>
                        <a:buNone/>
                      </a:pPr>
                      <a:r>
                        <a:rPr lang="es-MX" sz="2800" b="0" i="0" kern="100">
                          <a:effectLst/>
                        </a:rPr>
                        <a:t>Oaxaca</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11</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4840381"/>
                  </a:ext>
                </a:extLst>
              </a:tr>
              <a:tr h="298295">
                <a:tc>
                  <a:txBody>
                    <a:bodyPr/>
                    <a:lstStyle/>
                    <a:p>
                      <a:pPr>
                        <a:lnSpc>
                          <a:spcPct val="107000"/>
                        </a:lnSpc>
                        <a:spcAft>
                          <a:spcPts val="800"/>
                        </a:spcAft>
                        <a:buNone/>
                      </a:pPr>
                      <a:r>
                        <a:rPr lang="es-MX" sz="2800" b="0" i="0" kern="100">
                          <a:effectLst/>
                        </a:rPr>
                        <a:t>Puebla</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33</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46967080"/>
                  </a:ext>
                </a:extLst>
              </a:tr>
              <a:tr h="298295">
                <a:tc>
                  <a:txBody>
                    <a:bodyPr/>
                    <a:lstStyle/>
                    <a:p>
                      <a:pPr>
                        <a:lnSpc>
                          <a:spcPct val="107000"/>
                        </a:lnSpc>
                        <a:spcAft>
                          <a:spcPts val="800"/>
                        </a:spcAft>
                        <a:buNone/>
                      </a:pPr>
                      <a:r>
                        <a:rPr lang="es-MX" sz="2800" b="0" i="0" kern="100">
                          <a:effectLst/>
                        </a:rPr>
                        <a:t>Querétaro</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3</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56542409"/>
                  </a:ext>
                </a:extLst>
              </a:tr>
              <a:tr h="298295">
                <a:tc>
                  <a:txBody>
                    <a:bodyPr/>
                    <a:lstStyle/>
                    <a:p>
                      <a:pPr>
                        <a:lnSpc>
                          <a:spcPct val="107000"/>
                        </a:lnSpc>
                        <a:spcAft>
                          <a:spcPts val="800"/>
                        </a:spcAft>
                        <a:buNone/>
                      </a:pPr>
                      <a:r>
                        <a:rPr lang="es-MX" sz="2800" b="0" i="0" kern="100">
                          <a:effectLst/>
                        </a:rPr>
                        <a:t>Quintana Roo</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46382156"/>
                  </a:ext>
                </a:extLst>
              </a:tr>
              <a:tr h="0">
                <a:tc>
                  <a:txBody>
                    <a:bodyPr/>
                    <a:lstStyle/>
                    <a:p>
                      <a:pPr>
                        <a:lnSpc>
                          <a:spcPct val="107000"/>
                        </a:lnSpc>
                        <a:spcAft>
                          <a:spcPts val="800"/>
                        </a:spcAft>
                        <a:buNone/>
                      </a:pPr>
                      <a:r>
                        <a:rPr lang="es-MX" sz="2800" b="0" i="0" kern="100">
                          <a:effectLst/>
                        </a:rPr>
                        <a:t>San Luis Potosí</a:t>
                      </a:r>
                      <a:endParaRPr lang="es-MX" sz="2800" b="0" i="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3</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86312449"/>
                  </a:ext>
                </a:extLst>
              </a:tr>
            </a:tbl>
          </a:graphicData>
        </a:graphic>
      </p:graphicFrame>
    </p:spTree>
    <p:extLst>
      <p:ext uri="{BB962C8B-B14F-4D97-AF65-F5344CB8AC3E}">
        <p14:creationId xmlns:p14="http://schemas.microsoft.com/office/powerpoint/2010/main" val="2260493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C0705-926A-0F30-123D-51BC44D4E3A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AFF18CD2-6BC9-B281-EA5B-FED04B296313}"/>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4. Registros en los directorios y listas de asistencia.</a:t>
            </a:r>
          </a:p>
        </p:txBody>
      </p:sp>
      <p:graphicFrame>
        <p:nvGraphicFramePr>
          <p:cNvPr id="2" name="Tabla 1">
            <a:extLst>
              <a:ext uri="{FF2B5EF4-FFF2-40B4-BE49-F238E27FC236}">
                <a16:creationId xmlns:a16="http://schemas.microsoft.com/office/drawing/2014/main" id="{07ABCD11-5EAF-1913-667B-532DDB97D30A}"/>
              </a:ext>
            </a:extLst>
          </p:cNvPr>
          <p:cNvGraphicFramePr>
            <a:graphicFrameLocks noGrp="1"/>
          </p:cNvGraphicFramePr>
          <p:nvPr>
            <p:extLst>
              <p:ext uri="{D42A27DB-BD31-4B8C-83A1-F6EECF244321}">
                <p14:modId xmlns:p14="http://schemas.microsoft.com/office/powerpoint/2010/main" val="1418972623"/>
              </p:ext>
            </p:extLst>
          </p:nvPr>
        </p:nvGraphicFramePr>
        <p:xfrm>
          <a:off x="975852" y="2044661"/>
          <a:ext cx="10527890" cy="4098231"/>
        </p:xfrm>
        <a:graphic>
          <a:graphicData uri="http://schemas.openxmlformats.org/drawingml/2006/table">
            <a:tbl>
              <a:tblPr firstRow="1" firstCol="1" bandRow="1">
                <a:tableStyleId>{793D81CF-94F2-401A-BA57-92F5A7B2D0C5}</a:tableStyleId>
              </a:tblPr>
              <a:tblGrid>
                <a:gridCol w="5263945">
                  <a:extLst>
                    <a:ext uri="{9D8B030D-6E8A-4147-A177-3AD203B41FA5}">
                      <a16:colId xmlns:a16="http://schemas.microsoft.com/office/drawing/2014/main" val="160694665"/>
                    </a:ext>
                  </a:extLst>
                </a:gridCol>
                <a:gridCol w="5263945">
                  <a:extLst>
                    <a:ext uri="{9D8B030D-6E8A-4147-A177-3AD203B41FA5}">
                      <a16:colId xmlns:a16="http://schemas.microsoft.com/office/drawing/2014/main" val="2636579870"/>
                    </a:ext>
                  </a:extLst>
                </a:gridCol>
              </a:tblGrid>
              <a:tr h="296110">
                <a:tc>
                  <a:txBody>
                    <a:bodyPr/>
                    <a:lstStyle/>
                    <a:p>
                      <a:pPr>
                        <a:lnSpc>
                          <a:spcPct val="107000"/>
                        </a:lnSpc>
                        <a:spcAft>
                          <a:spcPts val="800"/>
                        </a:spcAft>
                        <a:buNone/>
                      </a:pPr>
                      <a:r>
                        <a:rPr lang="es-MX" sz="2800" b="1" kern="100">
                          <a:effectLst/>
                        </a:rPr>
                        <a:t>Estado</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b="1" kern="100">
                          <a:effectLst/>
                        </a:rPr>
                        <a:t>Cantidad</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3817417"/>
                  </a:ext>
                </a:extLst>
              </a:tr>
              <a:tr h="296110">
                <a:tc>
                  <a:txBody>
                    <a:bodyPr/>
                    <a:lstStyle/>
                    <a:p>
                      <a:pPr>
                        <a:lnSpc>
                          <a:spcPct val="107000"/>
                        </a:lnSpc>
                        <a:spcAft>
                          <a:spcPts val="800"/>
                        </a:spcAft>
                        <a:buNone/>
                      </a:pPr>
                      <a:r>
                        <a:rPr lang="es-MX" sz="2800" b="0" kern="100">
                          <a:effectLst/>
                        </a:rPr>
                        <a:t>Sinaloa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14</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22172715"/>
                  </a:ext>
                </a:extLst>
              </a:tr>
              <a:tr h="296110">
                <a:tc>
                  <a:txBody>
                    <a:bodyPr/>
                    <a:lstStyle/>
                    <a:p>
                      <a:pPr>
                        <a:lnSpc>
                          <a:spcPct val="107000"/>
                        </a:lnSpc>
                        <a:spcAft>
                          <a:spcPts val="800"/>
                        </a:spcAft>
                        <a:buNone/>
                      </a:pPr>
                      <a:r>
                        <a:rPr lang="es-MX" sz="2800" b="0" kern="100">
                          <a:effectLst/>
                        </a:rPr>
                        <a:t>Sonora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4</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47811394"/>
                  </a:ext>
                </a:extLst>
              </a:tr>
              <a:tr h="296110">
                <a:tc>
                  <a:txBody>
                    <a:bodyPr/>
                    <a:lstStyle/>
                    <a:p>
                      <a:pPr>
                        <a:lnSpc>
                          <a:spcPct val="107000"/>
                        </a:lnSpc>
                        <a:spcAft>
                          <a:spcPts val="800"/>
                        </a:spcAft>
                        <a:buNone/>
                      </a:pPr>
                      <a:r>
                        <a:rPr lang="es-MX" sz="2800" b="0" kern="100">
                          <a:effectLst/>
                        </a:rPr>
                        <a:t>Tabasco</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29391767"/>
                  </a:ext>
                </a:extLst>
              </a:tr>
              <a:tr h="296110">
                <a:tc>
                  <a:txBody>
                    <a:bodyPr/>
                    <a:lstStyle/>
                    <a:p>
                      <a:pPr>
                        <a:lnSpc>
                          <a:spcPct val="107000"/>
                        </a:lnSpc>
                        <a:spcAft>
                          <a:spcPts val="800"/>
                        </a:spcAft>
                        <a:buNone/>
                      </a:pPr>
                      <a:r>
                        <a:rPr lang="es-MX" sz="2800" b="0" kern="100">
                          <a:effectLst/>
                        </a:rPr>
                        <a:t>Tamaulipas</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12</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47389573"/>
                  </a:ext>
                </a:extLst>
              </a:tr>
              <a:tr h="296110">
                <a:tc>
                  <a:txBody>
                    <a:bodyPr/>
                    <a:lstStyle/>
                    <a:p>
                      <a:pPr>
                        <a:lnSpc>
                          <a:spcPct val="107000"/>
                        </a:lnSpc>
                        <a:spcAft>
                          <a:spcPts val="800"/>
                        </a:spcAft>
                        <a:buNone/>
                      </a:pPr>
                      <a:r>
                        <a:rPr lang="es-MX" sz="2800" b="0" kern="100">
                          <a:effectLst/>
                        </a:rPr>
                        <a:t>Tlaxcala</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4</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175653"/>
                  </a:ext>
                </a:extLst>
              </a:tr>
              <a:tr h="296110">
                <a:tc>
                  <a:txBody>
                    <a:bodyPr/>
                    <a:lstStyle/>
                    <a:p>
                      <a:pPr>
                        <a:lnSpc>
                          <a:spcPct val="107000"/>
                        </a:lnSpc>
                        <a:spcAft>
                          <a:spcPts val="800"/>
                        </a:spcAft>
                        <a:buNone/>
                      </a:pPr>
                      <a:r>
                        <a:rPr lang="es-MX" sz="2800" b="0" kern="100">
                          <a:effectLst/>
                        </a:rPr>
                        <a:t>Veracruz</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118</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69034298"/>
                  </a:ext>
                </a:extLst>
              </a:tr>
              <a:tr h="296110">
                <a:tc>
                  <a:txBody>
                    <a:bodyPr/>
                    <a:lstStyle/>
                    <a:p>
                      <a:pPr>
                        <a:lnSpc>
                          <a:spcPct val="107000"/>
                        </a:lnSpc>
                        <a:spcAft>
                          <a:spcPts val="800"/>
                        </a:spcAft>
                        <a:buNone/>
                      </a:pPr>
                      <a:r>
                        <a:rPr lang="es-MX" sz="2800" b="0" kern="100">
                          <a:effectLst/>
                        </a:rPr>
                        <a:t>Yucatán</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1</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86571962"/>
                  </a:ext>
                </a:extLst>
              </a:tr>
              <a:tr h="296110">
                <a:tc>
                  <a:txBody>
                    <a:bodyPr/>
                    <a:lstStyle/>
                    <a:p>
                      <a:pPr>
                        <a:lnSpc>
                          <a:spcPct val="107000"/>
                        </a:lnSpc>
                        <a:spcAft>
                          <a:spcPts val="800"/>
                        </a:spcAft>
                        <a:buNone/>
                      </a:pPr>
                      <a:r>
                        <a:rPr lang="es-MX" sz="2800" b="0" kern="100">
                          <a:effectLst/>
                        </a:rPr>
                        <a:t>Zacatecas</a:t>
                      </a:r>
                      <a:endParaRPr lang="es-MX" sz="2800" b="0" kern="1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s-MX" sz="2800" kern="100">
                          <a:effectLst/>
                        </a:rPr>
                        <a:t>9</a:t>
                      </a:r>
                      <a:endParaRPr lang="es-MX" sz="2800" kern="1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60155773"/>
                  </a:ext>
                </a:extLst>
              </a:tr>
            </a:tbl>
          </a:graphicData>
        </a:graphic>
      </p:graphicFrame>
    </p:spTree>
    <p:extLst>
      <p:ext uri="{BB962C8B-B14F-4D97-AF65-F5344CB8AC3E}">
        <p14:creationId xmlns:p14="http://schemas.microsoft.com/office/powerpoint/2010/main" val="4042421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E62C5-3C81-E4E8-6D84-76A62F07667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616E80E-B392-27A3-9B99-2EDC8EC930CB}"/>
              </a:ext>
            </a:extLst>
          </p:cNvPr>
          <p:cNvSpPr txBox="1"/>
          <p:nvPr/>
        </p:nvSpPr>
        <p:spPr>
          <a:xfrm>
            <a:off x="211730" y="883105"/>
            <a:ext cx="12109809" cy="646331"/>
          </a:xfrm>
          <a:prstGeom prst="rect">
            <a:avLst/>
          </a:prstGeom>
          <a:noFill/>
        </p:spPr>
        <p:txBody>
          <a:bodyPr wrap="square" lIns="91440" tIns="45720" rIns="91440" bIns="45720" anchor="ctr">
            <a:spAutoFit/>
          </a:bodyPr>
          <a:lstStyle/>
          <a:p>
            <a:pPr lvl="0"/>
            <a:r>
              <a:rPr lang="es-MX" sz="3600" b="1" dirty="0">
                <a:solidFill>
                  <a:srgbClr val="662E91"/>
                </a:solidFill>
              </a:rPr>
              <a:t>Apartado 5. Observaciones y propuestas recibidas. </a:t>
            </a:r>
          </a:p>
        </p:txBody>
      </p:sp>
      <p:sp>
        <p:nvSpPr>
          <p:cNvPr id="4" name="Marcador de contenido 2">
            <a:extLst>
              <a:ext uri="{FF2B5EF4-FFF2-40B4-BE49-F238E27FC236}">
                <a16:creationId xmlns:a16="http://schemas.microsoft.com/office/drawing/2014/main" id="{B61C7902-CA06-B403-1CC4-B3807EA8087F}"/>
              </a:ext>
            </a:extLst>
          </p:cNvPr>
          <p:cNvSpPr>
            <a:spLocks noGrp="1"/>
          </p:cNvSpPr>
          <p:nvPr>
            <p:ph type="title" idx="4294967295"/>
          </p:nvPr>
        </p:nvSpPr>
        <p:spPr>
          <a:xfrm>
            <a:off x="249238" y="1720850"/>
            <a:ext cx="11693525" cy="4810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4100" b="0" i="0" u="none" strike="noStrike" kern="1200" cap="none" spc="0" normalizeH="0" baseline="0" noProof="0" dirty="0">
                <a:ln>
                  <a:noFill/>
                </a:ln>
                <a:solidFill>
                  <a:schemeClr val="tx1"/>
                </a:solidFill>
                <a:effectLst/>
                <a:uLnTx/>
                <a:uFillTx/>
                <a:latin typeface="+mn-lt"/>
                <a:ea typeface="Calibri"/>
                <a:cs typeface="Calibri"/>
              </a:rPr>
              <a:t>Hasta el momento, la preconsulta permitió </a:t>
            </a:r>
            <a:r>
              <a:rPr kumimoji="0" lang="es-MX" sz="4100" b="1" i="0" u="none" strike="noStrike" kern="1200" cap="none" spc="0" normalizeH="0" baseline="0" noProof="0" dirty="0">
                <a:ln>
                  <a:noFill/>
                </a:ln>
                <a:solidFill>
                  <a:schemeClr val="tx1"/>
                </a:solidFill>
                <a:effectLst/>
                <a:uLnTx/>
                <a:uFillTx/>
                <a:latin typeface="+mn-lt"/>
                <a:ea typeface="Calibri"/>
                <a:cs typeface="Calibri"/>
              </a:rPr>
              <a:t>sistematizar 69 observaciones con un nivel excepcional de contenido propositivo (98.5%)</a:t>
            </a:r>
            <a:r>
              <a:rPr kumimoji="0" lang="es-MX" sz="4100" b="0" i="0" u="none" strike="noStrike" kern="1200" cap="none" spc="0" normalizeH="0" baseline="0" noProof="0" dirty="0">
                <a:ln>
                  <a:noFill/>
                </a:ln>
                <a:solidFill>
                  <a:schemeClr val="tx1"/>
                </a:solidFill>
                <a:effectLst/>
                <a:uLnTx/>
                <a:uFillTx/>
                <a:latin typeface="+mn-lt"/>
                <a:ea typeface="Calibri"/>
                <a:cs typeface="Calibri"/>
              </a:rPr>
              <a:t>, provenientes de participación directa de personas con discapacidad visual y organizaciones que las representan. La totalidad de las aportaciones ha sido analizada y </a:t>
            </a:r>
            <a:r>
              <a:rPr kumimoji="0" lang="es-MX" sz="4100" b="1" i="0" u="none" strike="noStrike" kern="1200" cap="none" spc="0" normalizeH="0" baseline="0" noProof="0" dirty="0">
                <a:ln>
                  <a:noFill/>
                </a:ln>
                <a:solidFill>
                  <a:schemeClr val="tx1"/>
                </a:solidFill>
                <a:effectLst/>
                <a:uLnTx/>
                <a:uFillTx/>
                <a:latin typeface="+mn-lt"/>
                <a:ea typeface="Calibri"/>
                <a:cs typeface="Calibri"/>
              </a:rPr>
              <a:t>cuenta con respuesta institucional, garantizando trazabilidad</a:t>
            </a:r>
            <a:r>
              <a:rPr kumimoji="0" lang="es-MX" sz="4100" b="0" i="0" u="none" strike="noStrike" kern="1200" cap="none" spc="0" normalizeH="0" baseline="0" noProof="0" dirty="0">
                <a:ln>
                  <a:noFill/>
                </a:ln>
                <a:solidFill>
                  <a:schemeClr val="tx1"/>
                </a:solidFill>
                <a:effectLst/>
                <a:uLnTx/>
                <a:uFillTx/>
                <a:latin typeface="+mn-lt"/>
                <a:ea typeface="Calibri"/>
                <a:cs typeface="Calibri"/>
              </a:rPr>
              <a:t>, </a:t>
            </a:r>
            <a:r>
              <a:rPr kumimoji="0" lang="es-MX" sz="4100" b="1" i="0" u="sng" strike="noStrike" kern="1200" cap="none" spc="0" normalizeH="0" baseline="0" noProof="0" dirty="0">
                <a:ln>
                  <a:noFill/>
                </a:ln>
                <a:solidFill>
                  <a:schemeClr val="tx1"/>
                </a:solidFill>
                <a:effectLst/>
                <a:uLnTx/>
                <a:uFillTx/>
                <a:latin typeface="+mn-lt"/>
                <a:ea typeface="Calibri"/>
                <a:cs typeface="Calibri"/>
              </a:rPr>
              <a:t>incidencia</a:t>
            </a:r>
            <a:r>
              <a:rPr kumimoji="0" lang="es-MX" sz="4100" b="0" i="0" u="none" strike="noStrike" kern="1200" cap="none" spc="0" normalizeH="0" baseline="0" noProof="0" dirty="0">
                <a:ln>
                  <a:noFill/>
                </a:ln>
                <a:solidFill>
                  <a:schemeClr val="tx1"/>
                </a:solidFill>
                <a:effectLst/>
                <a:uLnTx/>
                <a:uFillTx/>
                <a:latin typeface="+mn-lt"/>
                <a:ea typeface="Calibri"/>
                <a:cs typeface="Calibri"/>
              </a:rPr>
              <a:t> en el Anteproyecto y cumplimiento de las obligaciones establecidas por el Tribunal Electoral y el marco convencional en materia de derechos de las personas con discapacidad.</a:t>
            </a:r>
          </a:p>
        </p:txBody>
      </p:sp>
    </p:spTree>
    <p:extLst>
      <p:ext uri="{BB962C8B-B14F-4D97-AF65-F5344CB8AC3E}">
        <p14:creationId xmlns:p14="http://schemas.microsoft.com/office/powerpoint/2010/main" val="2858725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648C9-9069-4AAC-E571-5A0A51EB5B5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3A1EB14F-B8BD-0FEF-8123-1B4265EE4027}"/>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B4938BDB-86C7-8963-8F02-07C3EADE3450}"/>
              </a:ext>
            </a:extLst>
          </p:cNvPr>
          <p:cNvSpPr>
            <a:spLocks noGrp="1"/>
          </p:cNvSpPr>
          <p:nvPr>
            <p:ph idx="1"/>
          </p:nvPr>
        </p:nvSpPr>
        <p:spPr>
          <a:xfrm>
            <a:off x="249584" y="1720365"/>
            <a:ext cx="11692832" cy="4809976"/>
          </a:xfrm>
        </p:spPr>
        <p:txBody>
          <a:bodyPr vert="horz" lIns="91440" tIns="45720" rIns="91440" bIns="45720" rtlCol="0" anchor="t">
            <a:normAutofit fontScale="85000" lnSpcReduction="20000"/>
          </a:bodyPr>
          <a:lstStyle/>
          <a:p>
            <a:pPr marL="0" indent="0">
              <a:buNone/>
            </a:pPr>
            <a:r>
              <a:rPr lang="es-MX" sz="4100" b="1">
                <a:ea typeface="Calibri"/>
                <a:cs typeface="Calibri"/>
              </a:rPr>
              <a:t>Riegos señalados:</a:t>
            </a:r>
          </a:p>
          <a:p>
            <a:pPr marL="0" indent="0">
              <a:buNone/>
            </a:pPr>
            <a:endParaRPr lang="es-MX" sz="4100" b="1">
              <a:ea typeface="Calibri"/>
              <a:cs typeface="Calibri"/>
            </a:endParaRPr>
          </a:p>
          <a:p>
            <a:pPr lvl="1"/>
            <a:r>
              <a:rPr lang="es-MX" sz="4100">
                <a:ea typeface="Calibri"/>
                <a:cs typeface="Calibri"/>
              </a:rPr>
              <a:t>Exclusión de personas con discapacidad por falta de materiales en formatos accesibles.</a:t>
            </a:r>
          </a:p>
          <a:p>
            <a:pPr lvl="1"/>
            <a:r>
              <a:rPr lang="es-MX" sz="4100">
                <a:ea typeface="Calibri"/>
                <a:cs typeface="Calibri"/>
              </a:rPr>
              <a:t>Representatividad efectiva de personas con discapacidad visual y organizaciones que las representan.</a:t>
            </a:r>
          </a:p>
          <a:p>
            <a:pPr lvl="1"/>
            <a:r>
              <a:rPr lang="es-MX" sz="4100">
                <a:ea typeface="Calibri"/>
                <a:cs typeface="Calibri"/>
              </a:rPr>
              <a:t>Consulta sin incidencia.</a:t>
            </a:r>
          </a:p>
          <a:p>
            <a:pPr lvl="1"/>
            <a:r>
              <a:rPr lang="es-MX" sz="4100">
                <a:ea typeface="Calibri"/>
                <a:cs typeface="Calibri"/>
              </a:rPr>
              <a:t>Difusión insuficiente que limite el alcance de la convocatoria a nivel nacional o regional.</a:t>
            </a:r>
          </a:p>
          <a:p>
            <a:pPr lvl="1"/>
            <a:r>
              <a:rPr lang="es-MX" sz="4100">
                <a:ea typeface="Calibri"/>
                <a:cs typeface="Calibri"/>
              </a:rPr>
              <a:t>Brecha digital que impide la participación de personas sin acceso a internet o tecnología.</a:t>
            </a:r>
          </a:p>
        </p:txBody>
      </p:sp>
    </p:spTree>
    <p:extLst>
      <p:ext uri="{BB962C8B-B14F-4D97-AF65-F5344CB8AC3E}">
        <p14:creationId xmlns:p14="http://schemas.microsoft.com/office/powerpoint/2010/main" val="208160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E0AF4-139A-2735-22B3-E96B6E9B13EA}"/>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370D7C92-A991-959F-1FB3-83EEADA61ECD}"/>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2192F043-46F6-DCB7-E186-DB7645C6A766}"/>
              </a:ext>
            </a:extLst>
          </p:cNvPr>
          <p:cNvSpPr>
            <a:spLocks noGrp="1"/>
          </p:cNvSpPr>
          <p:nvPr>
            <p:ph idx="1"/>
          </p:nvPr>
        </p:nvSpPr>
        <p:spPr>
          <a:xfrm>
            <a:off x="249584" y="1720365"/>
            <a:ext cx="11692832" cy="4809976"/>
          </a:xfrm>
        </p:spPr>
        <p:txBody>
          <a:bodyPr vert="horz" lIns="91440" tIns="45720" rIns="91440" bIns="45720" rtlCol="0" anchor="t">
            <a:normAutofit fontScale="77500" lnSpcReduction="20000"/>
          </a:bodyPr>
          <a:lstStyle/>
          <a:p>
            <a:pPr marL="0" indent="0">
              <a:buNone/>
            </a:pPr>
            <a:r>
              <a:rPr lang="es-MX" sz="4100" b="1">
                <a:ea typeface="Calibri"/>
                <a:cs typeface="Calibri"/>
              </a:rPr>
              <a:t>Riegos señalados:</a:t>
            </a:r>
          </a:p>
          <a:p>
            <a:pPr marL="0" indent="0">
              <a:buNone/>
            </a:pPr>
            <a:endParaRPr lang="es-MX" sz="4100" b="1">
              <a:ea typeface="Calibri"/>
              <a:cs typeface="Calibri"/>
            </a:endParaRPr>
          </a:p>
          <a:p>
            <a:pPr lvl="1"/>
            <a:r>
              <a:rPr lang="es-MX" sz="4100">
                <a:ea typeface="Calibri"/>
                <a:cs typeface="Calibri"/>
              </a:rPr>
              <a:t>Lenguaje técnico complejo que dificulte la comprensión de los contenidos de la consulta.</a:t>
            </a:r>
          </a:p>
          <a:p>
            <a:pPr lvl="1"/>
            <a:r>
              <a:rPr lang="es-MX" sz="4100">
                <a:ea typeface="Calibri"/>
                <a:cs typeface="Calibri"/>
              </a:rPr>
              <a:t>Tiempos de respuesta muy cortos para que la ciudadanía analice y emita opiniones informadas.</a:t>
            </a:r>
          </a:p>
          <a:p>
            <a:pPr lvl="1"/>
            <a:r>
              <a:rPr lang="es-MX" sz="4100">
                <a:ea typeface="Calibri"/>
                <a:cs typeface="Calibri"/>
              </a:rPr>
              <a:t>Inseguridad en el manejo de datos personales de los participantes dentro de los sistemas.</a:t>
            </a:r>
          </a:p>
          <a:p>
            <a:pPr lvl="1"/>
            <a:r>
              <a:rPr lang="es-MX" sz="4100">
                <a:ea typeface="Calibri"/>
                <a:cs typeface="Calibri"/>
              </a:rPr>
              <a:t>Desconfianza ciudadana ante la posibilidad de que los resultados no sean vinculantes o tomados en cuenta.</a:t>
            </a:r>
          </a:p>
          <a:p>
            <a:pPr lvl="1"/>
            <a:r>
              <a:rPr lang="es-MX" sz="4100">
                <a:ea typeface="Calibri"/>
                <a:cs typeface="Calibri"/>
              </a:rPr>
              <a:t>Falta especificidad sobre el presupuesto disponible.</a:t>
            </a:r>
          </a:p>
          <a:p>
            <a:pPr lvl="1"/>
            <a:r>
              <a:rPr lang="es-MX" sz="4100">
                <a:ea typeface="Calibri"/>
                <a:cs typeface="Calibri"/>
              </a:rPr>
              <a:t>Soluciones fragmentadas.</a:t>
            </a:r>
          </a:p>
        </p:txBody>
      </p:sp>
    </p:spTree>
    <p:extLst>
      <p:ext uri="{BB962C8B-B14F-4D97-AF65-F5344CB8AC3E}">
        <p14:creationId xmlns:p14="http://schemas.microsoft.com/office/powerpoint/2010/main" val="2477777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60BBB-5833-D38B-B78E-B2C63ED5F77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DA7A307C-4DEC-1F99-0710-E9325222934E}"/>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09B96EEE-102B-9BC3-9024-F22D25F03295}"/>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a:ea typeface="Calibri"/>
                <a:cs typeface="Calibri"/>
              </a:rPr>
              <a:t>Contenido sustantivo:</a:t>
            </a:r>
          </a:p>
          <a:p>
            <a:pPr lvl="1"/>
            <a:r>
              <a:rPr lang="es-MX" sz="4100">
                <a:ea typeface="Calibri"/>
                <a:cs typeface="Calibri"/>
              </a:rPr>
              <a:t>Rediseño de boleta judicial.</a:t>
            </a:r>
          </a:p>
          <a:p>
            <a:pPr lvl="1"/>
            <a:r>
              <a:rPr lang="es-MX" sz="4100">
                <a:ea typeface="Calibri"/>
                <a:cs typeface="Calibri"/>
              </a:rPr>
              <a:t>Soluciones tecnológicas accesibles.</a:t>
            </a:r>
          </a:p>
          <a:p>
            <a:pPr lvl="1"/>
            <a:r>
              <a:rPr lang="es-MX" sz="4100">
                <a:ea typeface="Calibri"/>
                <a:cs typeface="Calibri"/>
              </a:rPr>
              <a:t>Secrecía y autonomía del voto.</a:t>
            </a:r>
          </a:p>
          <a:p>
            <a:pPr lvl="1"/>
            <a:r>
              <a:rPr lang="es-MX" sz="4100">
                <a:ea typeface="Calibri"/>
                <a:cs typeface="Calibri"/>
              </a:rPr>
              <a:t>Materiales accesibles.</a:t>
            </a:r>
          </a:p>
          <a:p>
            <a:pPr lvl="1"/>
            <a:r>
              <a:rPr lang="es-MX" sz="4100">
                <a:ea typeface="Calibri"/>
                <a:cs typeface="Calibri"/>
              </a:rPr>
              <a:t>Capacitación electoral.</a:t>
            </a:r>
          </a:p>
          <a:p>
            <a:pPr lvl="1"/>
            <a:r>
              <a:rPr lang="es-MX" sz="4100">
                <a:ea typeface="Calibri"/>
                <a:cs typeface="Calibri"/>
              </a:rPr>
              <a:t>Pruebas piloto.</a:t>
            </a:r>
          </a:p>
        </p:txBody>
      </p:sp>
    </p:spTree>
    <p:extLst>
      <p:ext uri="{BB962C8B-B14F-4D97-AF65-F5344CB8AC3E}">
        <p14:creationId xmlns:p14="http://schemas.microsoft.com/office/powerpoint/2010/main" val="918837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1131D-D98E-649D-0286-D6A98F92B3A3}"/>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F9D9616D-E9F4-4697-410C-9573B6F53B89}"/>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FBCDDE54-20A6-F840-97C3-F336C561E5B6}"/>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a:ea typeface="Calibri"/>
                <a:cs typeface="Calibri"/>
              </a:rPr>
              <a:t>Estándares de la consulta:</a:t>
            </a:r>
          </a:p>
          <a:p>
            <a:pPr lvl="1"/>
            <a:r>
              <a:rPr lang="es-MX" sz="4100">
                <a:ea typeface="Calibri"/>
                <a:cs typeface="Calibri"/>
              </a:rPr>
              <a:t>Participación directa.</a:t>
            </a:r>
          </a:p>
          <a:p>
            <a:pPr lvl="1"/>
            <a:r>
              <a:rPr lang="es-MX" sz="4100">
                <a:ea typeface="Calibri"/>
                <a:cs typeface="Calibri"/>
              </a:rPr>
              <a:t>Consulta previa.</a:t>
            </a:r>
          </a:p>
          <a:p>
            <a:pPr lvl="1"/>
            <a:r>
              <a:rPr lang="es-MX" sz="4100">
                <a:ea typeface="Calibri"/>
                <a:cs typeface="Calibri"/>
              </a:rPr>
              <a:t>Accesibilidad plena.</a:t>
            </a:r>
          </a:p>
          <a:p>
            <a:pPr lvl="1"/>
            <a:r>
              <a:rPr lang="es-MX" sz="4100">
                <a:ea typeface="Calibri"/>
                <a:cs typeface="Calibri"/>
              </a:rPr>
              <a:t>Consulta informada.</a:t>
            </a:r>
          </a:p>
          <a:p>
            <a:pPr lvl="1"/>
            <a:r>
              <a:rPr lang="es-MX" sz="4100">
                <a:ea typeface="Calibri"/>
                <a:cs typeface="Calibri"/>
              </a:rPr>
              <a:t>Proceso público y transparente.</a:t>
            </a:r>
          </a:p>
          <a:p>
            <a:pPr lvl="1"/>
            <a:r>
              <a:rPr lang="es-MX" sz="4100">
                <a:ea typeface="Calibri"/>
                <a:cs typeface="Calibri"/>
              </a:rPr>
              <a:t>Trazabilidad de la propuestas.</a:t>
            </a:r>
          </a:p>
        </p:txBody>
      </p:sp>
    </p:spTree>
    <p:extLst>
      <p:ext uri="{BB962C8B-B14F-4D97-AF65-F5344CB8AC3E}">
        <p14:creationId xmlns:p14="http://schemas.microsoft.com/office/powerpoint/2010/main" val="1470060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5F2A9-87CB-757B-E2CC-DA797712C3A9}"/>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41D7DAB7-95B6-AD6A-580E-60839CF48ECA}"/>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991A8ABF-2CF0-B3BD-72C6-DA18B6AB8067}"/>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a:ea typeface="Calibri"/>
                <a:cs typeface="Calibri"/>
              </a:rPr>
              <a:t>Representatividad al momento:</a:t>
            </a:r>
          </a:p>
          <a:p>
            <a:pPr lvl="1"/>
            <a:r>
              <a:rPr lang="es-MX" sz="4100">
                <a:ea typeface="Calibri"/>
                <a:cs typeface="Calibri"/>
              </a:rPr>
              <a:t>Cobertura en 5 entidades federativas.</a:t>
            </a:r>
          </a:p>
          <a:p>
            <a:pPr lvl="1"/>
            <a:r>
              <a:rPr lang="es-MX" sz="4100">
                <a:ea typeface="Calibri"/>
                <a:cs typeface="Calibri"/>
              </a:rPr>
              <a:t>Diversidad de actores.</a:t>
            </a:r>
          </a:p>
          <a:p>
            <a:pPr lvl="1"/>
            <a:r>
              <a:rPr lang="es-MX" sz="4100">
                <a:ea typeface="Calibri"/>
                <a:cs typeface="Calibri"/>
              </a:rPr>
              <a:t>Pluralidad de experiencias.</a:t>
            </a:r>
          </a:p>
          <a:p>
            <a:pPr marL="457200" lvl="1" indent="0">
              <a:buNone/>
            </a:pPr>
            <a:endParaRPr lang="es-MX" sz="4100">
              <a:ea typeface="Calibri"/>
              <a:cs typeface="Calibri"/>
            </a:endParaRPr>
          </a:p>
          <a:p>
            <a:pPr marL="457200" lvl="1" indent="0">
              <a:buNone/>
            </a:pPr>
            <a:r>
              <a:rPr lang="es-MX" sz="4100">
                <a:ea typeface="Calibri"/>
                <a:cs typeface="Calibri"/>
              </a:rPr>
              <a:t>Representatividad sustantiva, no estadística.</a:t>
            </a:r>
          </a:p>
        </p:txBody>
      </p:sp>
    </p:spTree>
    <p:extLst>
      <p:ext uri="{BB962C8B-B14F-4D97-AF65-F5344CB8AC3E}">
        <p14:creationId xmlns:p14="http://schemas.microsoft.com/office/powerpoint/2010/main" val="29339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F4A7-6AD3-CDF6-0A2F-327DC568487A}"/>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50C86C64-F583-E0BD-390F-C3F8FB3F10CE}"/>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EFB7CF73-99F7-008D-6BCA-4066AF52849D}"/>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a:ea typeface="Calibri"/>
                <a:cs typeface="Calibri"/>
              </a:rPr>
              <a:t>Trazabilidad - incidencia:</a:t>
            </a:r>
          </a:p>
          <a:p>
            <a:pPr lvl="1"/>
            <a:r>
              <a:rPr lang="es-MX" sz="4100">
                <a:ea typeface="Calibri"/>
                <a:cs typeface="Calibri"/>
              </a:rPr>
              <a:t>100% con reconocimiento jurídico.</a:t>
            </a:r>
          </a:p>
          <a:p>
            <a:pPr lvl="1"/>
            <a:r>
              <a:rPr lang="es-MX" sz="4100">
                <a:ea typeface="Calibri"/>
                <a:cs typeface="Calibri"/>
              </a:rPr>
              <a:t>100% con reconocimiento sustantivo.</a:t>
            </a:r>
          </a:p>
          <a:p>
            <a:pPr lvl="1"/>
            <a:r>
              <a:rPr lang="es-MX" sz="4100">
                <a:ea typeface="Calibri"/>
                <a:cs typeface="Calibri"/>
              </a:rPr>
              <a:t>100% con compromiso institucional.</a:t>
            </a:r>
          </a:p>
        </p:txBody>
      </p:sp>
    </p:spTree>
    <p:extLst>
      <p:ext uri="{BB962C8B-B14F-4D97-AF65-F5344CB8AC3E}">
        <p14:creationId xmlns:p14="http://schemas.microsoft.com/office/powerpoint/2010/main" val="303347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10F2-39B8-491E-C984-6F76E5B2FBF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31CD435D-4000-B04E-C4E5-A8650FB8F541}"/>
              </a:ext>
            </a:extLst>
          </p:cNvPr>
          <p:cNvSpPr txBox="1">
            <a:spLocks noGrp="1"/>
          </p:cNvSpPr>
          <p:nvPr>
            <p:ph type="title" idx="4294967295"/>
          </p:nvPr>
        </p:nvSpPr>
        <p:spPr>
          <a:xfrm>
            <a:off x="211730" y="883105"/>
            <a:ext cx="121098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662E91"/>
                </a:solidFill>
                <a:effectLst/>
                <a:uLnTx/>
                <a:uFillTx/>
                <a:latin typeface="+mn-lt"/>
                <a:ea typeface="+mn-ea"/>
                <a:cs typeface="+mn-cs"/>
              </a:rPr>
              <a:t>Apartado 5. Observaciones y propuestas recibidas. </a:t>
            </a:r>
          </a:p>
        </p:txBody>
      </p:sp>
      <p:sp>
        <p:nvSpPr>
          <p:cNvPr id="4" name="Marcador de contenido 2">
            <a:extLst>
              <a:ext uri="{FF2B5EF4-FFF2-40B4-BE49-F238E27FC236}">
                <a16:creationId xmlns:a16="http://schemas.microsoft.com/office/drawing/2014/main" id="{65EF9A6C-4A4D-4E8A-5766-439E40412DC9}"/>
              </a:ext>
            </a:extLst>
          </p:cNvPr>
          <p:cNvSpPr>
            <a:spLocks noGrp="1"/>
          </p:cNvSpPr>
          <p:nvPr>
            <p:ph idx="1"/>
          </p:nvPr>
        </p:nvSpPr>
        <p:spPr>
          <a:xfrm>
            <a:off x="249584" y="1720365"/>
            <a:ext cx="11692832" cy="4809976"/>
          </a:xfrm>
        </p:spPr>
        <p:txBody>
          <a:bodyPr vert="horz" lIns="91440" tIns="45720" rIns="91440" bIns="45720" rtlCol="0" anchor="t">
            <a:normAutofit/>
          </a:bodyPr>
          <a:lstStyle/>
          <a:p>
            <a:pPr marL="0" indent="0">
              <a:buNone/>
            </a:pPr>
            <a:r>
              <a:rPr lang="es-MX" sz="4100" b="1" dirty="0">
                <a:ea typeface="Calibri"/>
                <a:cs typeface="Calibri"/>
              </a:rPr>
              <a:t>Siguiente fase:</a:t>
            </a:r>
          </a:p>
          <a:p>
            <a:pPr lvl="1"/>
            <a:r>
              <a:rPr lang="es-MX" sz="4100" dirty="0">
                <a:ea typeface="Calibri"/>
                <a:cs typeface="Calibri"/>
              </a:rPr>
              <a:t>Impactar las 69 propuestas viables en los documentos y operación de la Consulta.</a:t>
            </a:r>
          </a:p>
          <a:p>
            <a:pPr lvl="1"/>
            <a:r>
              <a:rPr lang="es-MX" sz="4100" dirty="0">
                <a:ea typeface="Calibri"/>
                <a:cs typeface="Calibri"/>
              </a:rPr>
              <a:t>Recabar más propuestas hasta el 29 de marzo.</a:t>
            </a:r>
          </a:p>
          <a:p>
            <a:pPr lvl="1"/>
            <a:r>
              <a:rPr lang="es-MX" sz="4100" dirty="0">
                <a:ea typeface="Calibri"/>
                <a:cs typeface="Calibri"/>
              </a:rPr>
              <a:t>Integración al Anteproyecto.</a:t>
            </a:r>
          </a:p>
          <a:p>
            <a:pPr lvl="1"/>
            <a:r>
              <a:rPr lang="es-MX" sz="4100" dirty="0">
                <a:ea typeface="Calibri"/>
                <a:cs typeface="Calibri"/>
              </a:rPr>
              <a:t>Comunicar en una tercera mesa el diseño final de la Consulta.</a:t>
            </a:r>
          </a:p>
        </p:txBody>
      </p:sp>
    </p:spTree>
    <p:extLst>
      <p:ext uri="{BB962C8B-B14F-4D97-AF65-F5344CB8AC3E}">
        <p14:creationId xmlns:p14="http://schemas.microsoft.com/office/powerpoint/2010/main" val="1650002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883C96-F571-6CA0-688D-D35841D392F9}"/>
              </a:ext>
            </a:extLst>
          </p:cNvPr>
          <p:cNvSpPr>
            <a:spLocks noGrp="1"/>
          </p:cNvSpPr>
          <p:nvPr>
            <p:ph type="title"/>
          </p:nvPr>
        </p:nvSpPr>
        <p:spPr>
          <a:xfrm>
            <a:off x="249583" y="913128"/>
            <a:ext cx="11692833" cy="831852"/>
          </a:xfrm>
        </p:spPr>
        <p:txBody>
          <a:bodyPr>
            <a:normAutofit fontScale="90000"/>
          </a:bodyPr>
          <a:lstStyle/>
          <a:p>
            <a:r>
              <a:rPr lang="es-MX" sz="3600">
                <a:solidFill>
                  <a:srgbClr val="662E91"/>
                </a:solidFill>
                <a:ea typeface="+mn-ea"/>
                <a:cs typeface="+mn-cs"/>
              </a:rPr>
              <a:t>Apartado 6. Atención de dudas, comentarios y recomendaciones.</a:t>
            </a:r>
          </a:p>
        </p:txBody>
      </p:sp>
      <p:sp>
        <p:nvSpPr>
          <p:cNvPr id="3" name="Marcador de contenido 2">
            <a:extLst>
              <a:ext uri="{FF2B5EF4-FFF2-40B4-BE49-F238E27FC236}">
                <a16:creationId xmlns:a16="http://schemas.microsoft.com/office/drawing/2014/main" id="{1714E636-5F20-C097-6B01-56F0A5191F75}"/>
              </a:ext>
            </a:extLst>
          </p:cNvPr>
          <p:cNvSpPr>
            <a:spLocks noGrp="1"/>
          </p:cNvSpPr>
          <p:nvPr>
            <p:ph idx="1"/>
          </p:nvPr>
        </p:nvSpPr>
        <p:spPr>
          <a:xfrm>
            <a:off x="249584" y="1720365"/>
            <a:ext cx="11692832" cy="4809976"/>
          </a:xfrm>
        </p:spPr>
        <p:txBody>
          <a:bodyPr vert="horz" lIns="91440" tIns="45720" rIns="91440" bIns="45720" rtlCol="0" anchor="t">
            <a:normAutofit fontScale="62500" lnSpcReduction="20000"/>
          </a:bodyPr>
          <a:lstStyle/>
          <a:p>
            <a:pPr marL="0" indent="0">
              <a:buNone/>
            </a:pPr>
            <a:r>
              <a:rPr lang="es-MX" sz="4400" b="1"/>
              <a:t>Reglas para el uso de la palabra</a:t>
            </a:r>
          </a:p>
          <a:p>
            <a:pPr marL="0" indent="0">
              <a:buNone/>
            </a:pPr>
            <a:endParaRPr lang="es-MX" sz="4400" b="1"/>
          </a:p>
          <a:p>
            <a:r>
              <a:rPr lang="es-MX" sz="4400"/>
              <a:t>Tiempo por intervención: hasta 3 minutos. Hay cronómetro.</a:t>
            </a:r>
          </a:p>
          <a:p>
            <a:r>
              <a:rPr lang="es-MX" sz="4400"/>
              <a:t>Solicitar el uso de la palabra levantando la mano virtual.</a:t>
            </a:r>
          </a:p>
          <a:p>
            <a:r>
              <a:rPr lang="es-MX" sz="4400"/>
              <a:t>La moderación asignará turnos en orden de solicitud.</a:t>
            </a:r>
          </a:p>
          <a:p>
            <a:r>
              <a:rPr lang="es-MX" sz="4400"/>
              <a:t>Intervenciones claras, breves y con propuesta concreta.</a:t>
            </a:r>
          </a:p>
          <a:p>
            <a:r>
              <a:rPr lang="es-MX" sz="4400"/>
              <a:t>Respeto a todas las intervenciones.</a:t>
            </a:r>
          </a:p>
          <a:p>
            <a:r>
              <a:rPr lang="es-MX" sz="4400"/>
              <a:t>Todas las participaciones serán registradas y consideradas.</a:t>
            </a:r>
          </a:p>
          <a:p>
            <a:endParaRPr lang="es-MX" sz="4400"/>
          </a:p>
          <a:p>
            <a:pPr marL="0" indent="0">
              <a:buNone/>
            </a:pPr>
            <a:r>
              <a:rPr lang="es-MX" sz="4400"/>
              <a:t>Estas reglas buscan garantizar un diálogo ordenado, equitativo y efectivo para la construcción colectiva de la Consulta.</a:t>
            </a:r>
          </a:p>
        </p:txBody>
      </p:sp>
    </p:spTree>
    <p:extLst>
      <p:ext uri="{BB962C8B-B14F-4D97-AF65-F5344CB8AC3E}">
        <p14:creationId xmlns:p14="http://schemas.microsoft.com/office/powerpoint/2010/main" val="219907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3E19-011A-185C-6C76-DF7C94E40B2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44B5700-22FC-B611-CE4E-9BAAA534FFC2}"/>
              </a:ext>
            </a:extLst>
          </p:cNvPr>
          <p:cNvSpPr>
            <a:spLocks noGrp="1"/>
          </p:cNvSpPr>
          <p:nvPr>
            <p:ph type="title"/>
          </p:nvPr>
        </p:nvSpPr>
        <p:spPr>
          <a:xfrm>
            <a:off x="249583" y="913128"/>
            <a:ext cx="11692833" cy="831852"/>
          </a:xfrm>
        </p:spPr>
        <p:txBody>
          <a:bodyPr>
            <a:normAutofit/>
          </a:bodyPr>
          <a:lstStyle/>
          <a:p>
            <a:r>
              <a:rPr lang="es-MX" sz="3600">
                <a:solidFill>
                  <a:srgbClr val="662E91"/>
                </a:solidFill>
                <a:ea typeface="+mn-ea"/>
                <a:cs typeface="+mn-cs"/>
              </a:rPr>
              <a:t>Apartado 7. Lectura de acuerdos.</a:t>
            </a:r>
          </a:p>
        </p:txBody>
      </p:sp>
      <p:sp>
        <p:nvSpPr>
          <p:cNvPr id="3" name="Marcador de contenido 2">
            <a:extLst>
              <a:ext uri="{FF2B5EF4-FFF2-40B4-BE49-F238E27FC236}">
                <a16:creationId xmlns:a16="http://schemas.microsoft.com/office/drawing/2014/main" id="{BF0B390A-BCFF-9D7B-A460-04ECE302272E}"/>
              </a:ext>
            </a:extLst>
          </p:cNvPr>
          <p:cNvSpPr>
            <a:spLocks noGrp="1"/>
          </p:cNvSpPr>
          <p:nvPr>
            <p:ph idx="1"/>
          </p:nvPr>
        </p:nvSpPr>
        <p:spPr>
          <a:xfrm>
            <a:off x="249583" y="2215665"/>
            <a:ext cx="11692832" cy="3285975"/>
          </a:xfrm>
        </p:spPr>
        <p:txBody>
          <a:bodyPr vert="horz" lIns="91440" tIns="45720" rIns="91440" bIns="45720" rtlCol="0" anchor="t">
            <a:normAutofit/>
          </a:bodyPr>
          <a:lstStyle/>
          <a:p>
            <a:pPr marL="0" indent="0">
              <a:buNone/>
            </a:pPr>
            <a:r>
              <a:rPr lang="es-MX" sz="3600"/>
              <a:t>A continuación, se procederá a la lectura de los acuerdos derivados de la presente mesa, los cuales sintetizan las principales observaciones, propuestas y consensos alcanzados. Estos acuerdos serán integrados como insumos para el ajuste del Anteproyecto y para el análisis de viabilidad técnica, jurídica y operativa por parte del Instituto.</a:t>
            </a:r>
          </a:p>
        </p:txBody>
      </p:sp>
    </p:spTree>
    <p:extLst>
      <p:ext uri="{BB962C8B-B14F-4D97-AF65-F5344CB8AC3E}">
        <p14:creationId xmlns:p14="http://schemas.microsoft.com/office/powerpoint/2010/main" val="3549262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F7F0C21-DBE6-A016-2F47-ADA48FA9427A}"/>
              </a:ext>
            </a:extLst>
          </p:cNvPr>
          <p:cNvSpPr txBox="1">
            <a:spLocks noGrp="1"/>
          </p:cNvSpPr>
          <p:nvPr>
            <p:ph type="title" idx="4294967295"/>
          </p:nvPr>
        </p:nvSpPr>
        <p:spPr>
          <a:xfrm>
            <a:off x="1102938" y="1442738"/>
            <a:ext cx="9610343" cy="483209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662E91"/>
                </a:solidFill>
                <a:effectLst/>
                <a:uLnTx/>
                <a:uFillTx/>
                <a:latin typeface="Arial" panose="020B0604020202020204" pitchFamily="34" charset="0"/>
                <a:ea typeface="+mn-ea"/>
                <a:cs typeface="Arial" panose="020B0604020202020204" pitchFamily="34" charset="0"/>
              </a:rPr>
              <a:t>¡GRACIAS POR SU PARTICIPACIÓN!</a:t>
            </a:r>
            <a:endParaRPr kumimoji="0" lang="es-MX"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schemeClr val="tx1"/>
                </a:solidFill>
                <a:effectLst/>
                <a:uLnTx/>
                <a:uFillTx/>
                <a:latin typeface="+mn-lt"/>
                <a:ea typeface="+mn-ea"/>
                <a:cs typeface="+mn-cs"/>
              </a:rPr>
              <a:t>DATOS DE CONTACTO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schemeClr val="tx1"/>
                </a:solidFill>
                <a:effectLst/>
                <a:uLnTx/>
                <a:uFillTx/>
                <a:latin typeface="+mn-lt"/>
                <a:ea typeface="+mn-ea"/>
                <a:cs typeface="+mn-cs"/>
              </a:rPr>
              <a:t>Correo electrónico: </a:t>
            </a:r>
            <a:r>
              <a:rPr kumimoji="0" lang="es-MX" sz="3000" b="0" i="0" u="none" strike="noStrike" kern="1200" cap="none" spc="0" normalizeH="0" baseline="0" noProof="0" dirty="0">
                <a:ln>
                  <a:noFill/>
                </a:ln>
                <a:solidFill>
                  <a:schemeClr val="tx1"/>
                </a:solidFill>
                <a:effectLst/>
                <a:uLnTx/>
                <a:uFillTx/>
                <a:latin typeface="+mn-lt"/>
                <a:ea typeface="+mn-ea"/>
                <a:cs typeface="+mn-cs"/>
                <a:hlinkClick r:id="rId2"/>
              </a:rPr>
              <a:t>christian.pena@ine.mx</a:t>
            </a:r>
            <a:endParaRPr kumimoji="0" lang="es-MX" sz="3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schemeClr val="tx1"/>
                </a:solidFill>
                <a:effectLst/>
                <a:uLnTx/>
                <a:uFillTx/>
                <a:latin typeface="+mn-lt"/>
                <a:ea typeface="+mn-ea"/>
                <a:cs typeface="+mn-cs"/>
              </a:rPr>
              <a:t>Teléfono: 55 5628 4200, extensión 345311.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schemeClr val="tx1"/>
                </a:solidFill>
                <a:effectLst/>
                <a:uLnTx/>
                <a:uFillTx/>
                <a:latin typeface="+mn-lt"/>
                <a:ea typeface="+mn-ea"/>
                <a:cs typeface="+mn-cs"/>
                <a:hlinkClick r:id="rId3"/>
              </a:rPr>
              <a:t>O bien, puedes ingresar a la página web de la consulta en este enlace</a:t>
            </a:r>
            <a:r>
              <a:rPr kumimoji="0" lang="es-MX" sz="3000" b="0" i="0" u="none" strike="noStrike" kern="1200" cap="none" spc="0" normalizeH="0" baseline="0" noProof="0" dirty="0">
                <a:ln>
                  <a:noFill/>
                </a:ln>
                <a:solidFill>
                  <a:schemeClr val="tx1"/>
                </a:solidFill>
                <a:effectLst/>
                <a:uLnTx/>
                <a:uFillTx/>
                <a:latin typeface="+mn-lt"/>
                <a:ea typeface="+mn-ea"/>
                <a:cs typeface="+mn-cs"/>
              </a:rPr>
              <a:t>.</a:t>
            </a:r>
            <a:endParaRPr kumimoji="0" lang="es-MX"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5919232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88e75b6-b3e6-4f03-b11c-7b182d406e1b" xsi:nil="true"/>
    <lcf76f155ced4ddcb4097134ff3c332f xmlns="e3db665d-604f-4593-9aa2-df8cb0aa796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897CC2F07C41474B842029C0912ACDAB" ma:contentTypeVersion="19" ma:contentTypeDescription="Crear nuevo documento." ma:contentTypeScope="" ma:versionID="3b3994849b2aa40cf89f93f93dced378">
  <xsd:schema xmlns:xsd="http://www.w3.org/2001/XMLSchema" xmlns:xs="http://www.w3.org/2001/XMLSchema" xmlns:p="http://schemas.microsoft.com/office/2006/metadata/properties" xmlns:ns2="e3db665d-604f-4593-9aa2-df8cb0aa7961" xmlns:ns3="888e75b6-b3e6-4f03-b11c-7b182d406e1b" targetNamespace="http://schemas.microsoft.com/office/2006/metadata/properties" ma:root="true" ma:fieldsID="28918970b3d74ed4d04e42eef7bb5a87" ns2:_="" ns3:_="">
    <xsd:import namespace="e3db665d-604f-4593-9aa2-df8cb0aa7961"/>
    <xsd:import namespace="888e75b6-b3e6-4f03-b11c-7b182d406e1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b665d-604f-4593-9aa2-df8cb0aa79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b5fe629f-dcd0-4f79-bd36-f65a702dfa8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8e75b6-b3e6-4f03-b11c-7b182d406e1b"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2bc8080a-8645-4cd8-8c26-b904c8481cfb}" ma:internalName="TaxCatchAll" ma:showField="CatchAllData" ma:web="888e75b6-b3e6-4f03-b11c-7b182d406e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FAAC6F-E2E4-4FCC-B8AC-B8C21DBEF4FC}">
  <ds:schemaRefs>
    <ds:schemaRef ds:uri="http://schemas.microsoft.com/sharepoint/v3/contenttype/forms"/>
  </ds:schemaRefs>
</ds:datastoreItem>
</file>

<file path=customXml/itemProps2.xml><?xml version="1.0" encoding="utf-8"?>
<ds:datastoreItem xmlns:ds="http://schemas.openxmlformats.org/officeDocument/2006/customXml" ds:itemID="{578FF86B-56C3-41E7-857B-A19770F58806}">
  <ds:schemaRefs>
    <ds:schemaRef ds:uri="http://purl.org/dc/elements/1.1/"/>
    <ds:schemaRef ds:uri="e3db665d-604f-4593-9aa2-df8cb0aa7961"/>
    <ds:schemaRef ds:uri="http://schemas.openxmlformats.org/package/2006/metadata/core-properties"/>
    <ds:schemaRef ds:uri="http://www.w3.org/XML/1998/namespace"/>
    <ds:schemaRef ds:uri="http://schemas.microsoft.com/office/2006/documentManagement/types"/>
    <ds:schemaRef ds:uri="888e75b6-b3e6-4f03-b11c-7b182d406e1b"/>
    <ds:schemaRef ds:uri="http://schemas.microsoft.com/office/infopath/2007/PartnerControls"/>
    <ds:schemaRef ds:uri="http://purl.org/dc/term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E46E6EC8-D87A-465D-B754-E0FA22D19114}">
  <ds:schemaRefs>
    <ds:schemaRef ds:uri="888e75b6-b3e6-4f03-b11c-7b182d406e1b"/>
    <ds:schemaRef ds:uri="e3db665d-604f-4593-9aa2-df8cb0aa79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1499</Words>
  <Application>Microsoft Office PowerPoint</Application>
  <PresentationFormat>Panorámica</PresentationFormat>
  <Paragraphs>214</Paragraphs>
  <Slides>25</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vt:i4>
      </vt:variant>
    </vt:vector>
  </HeadingPairs>
  <TitlesOfParts>
    <vt:vector size="31" baseType="lpstr">
      <vt:lpstr>Myriad Pro Light</vt:lpstr>
      <vt:lpstr>Calibri Light</vt:lpstr>
      <vt:lpstr>Aptos</vt:lpstr>
      <vt:lpstr>Arial</vt:lpstr>
      <vt:lpstr>Calibri</vt:lpstr>
      <vt:lpstr>Tema de Office</vt:lpstr>
      <vt:lpstr>Idioma: Español Autoría: Instituto Nacional Electoral (INE) Versión: Segunda versión, 24 de marzo de 2026  Asunto del documento:  Segunda mesa de entendimiento sobre la Consulta ciudadana a personas con discapacidad visual y organizaciones que las representan para contar con materiales y boletas electorales accesibles en las elecciones judiciales.</vt:lpstr>
      <vt:lpstr>Finalidad de este documento</vt:lpstr>
      <vt:lpstr>Orden del día</vt:lpstr>
      <vt:lpstr>APARTADO 1. BIENVENIDA</vt:lpstr>
      <vt:lpstr>APARTADO 2. Objetivo general de la Consulta</vt:lpstr>
      <vt:lpstr>Objetivos específicos de la Consulta</vt:lpstr>
      <vt:lpstr>Población objetivo de la Consulta</vt:lpstr>
      <vt:lpstr>Apartado 3. Avances del INE desde la Primera Mesa. </vt:lpstr>
      <vt:lpstr>Apartado 3. Avances del INE desde la Primera Mesa. </vt:lpstr>
      <vt:lpstr>Apartado 4. Registros en los directorios y listas de asistencia.</vt:lpstr>
      <vt:lpstr>Apartado 4. Registros en los directorios y listas de asistencia.</vt:lpstr>
      <vt:lpstr>Apartado 4. Registros en los directorios y listas de asistencia.</vt:lpstr>
      <vt:lpstr>Apartado 4. Registros en los directorios y listas de asistencia.</vt:lpstr>
      <vt:lpstr>Apartado 4. Registros en los directorios y listas de asistencia.</vt:lpstr>
      <vt:lpstr>Hasta el momento, la preconsulta permitió sistematizar 69 observaciones con un nivel excepcional de contenido propositivo (98.5%), provenientes de participación directa de personas con discapacidad visual y organizaciones que las representan. La totalidad de las aportaciones ha sido analizada y cuenta con respuesta institucional, garantizando trazabilidad, incidencia en el Anteproyecto y cumplimiento de las obligaciones establecidas por el Tribunal Electoral y el marco convencional en materia de derechos de las personas con discapacidad.</vt:lpstr>
      <vt:lpstr>Apartado 5. Observaciones y propuestas recibidas. </vt:lpstr>
      <vt:lpstr>Apartado 5. Observaciones y propuestas recibidas. </vt:lpstr>
      <vt:lpstr>Apartado 5. Observaciones y propuestas recibidas. </vt:lpstr>
      <vt:lpstr>Apartado 5. Observaciones y propuestas recibidas. </vt:lpstr>
      <vt:lpstr>Apartado 5. Observaciones y propuestas recibidas. </vt:lpstr>
      <vt:lpstr>Apartado 5. Observaciones y propuestas recibidas. </vt:lpstr>
      <vt:lpstr>Apartado 5. Observaciones y propuestas recibidas. </vt:lpstr>
      <vt:lpstr>Apartado 6. Atención de dudas, comentarios y recomendaciones.</vt:lpstr>
      <vt:lpstr>Apartado 7. Lectura de acuerdos.</vt:lpstr>
      <vt:lpstr>¡GRACIAS POR SU PARTICIPACIÓN!  DATOS DE CONTACTO  Correo electrónico: christian.pena@ine.mx  Teléfono: 55 5628 4200, extensión 345311.  O bien, puedes ingresar a la página web de la consulta en este enlace.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Omar Padilla</dc:creator>
  <cp:lastModifiedBy>PENA LOZANO CHRISTIAN GUADALUPE</cp:lastModifiedBy>
  <cp:revision>1</cp:revision>
  <cp:lastPrinted>2022-06-15T21:17:36Z</cp:lastPrinted>
  <dcterms:created xsi:type="dcterms:W3CDTF">2019-10-02T14:47:12Z</dcterms:created>
  <dcterms:modified xsi:type="dcterms:W3CDTF">2026-03-24T22:52:19Z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0x010100897CC2F07C41474B842029C0912ACDAB</vt:lpwstr>
  </property>
  <property fmtid="{D5CDD505-2E9C-101B-9397-08002B2CF9AE}" pid="3" name="MediaServiceImageTags">
    <vt:lpwstr/>
  </property>
</Properties>
</file>