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64" r:id="rId6"/>
    <p:sldId id="258" r:id="rId7"/>
    <p:sldId id="260" r:id="rId8"/>
    <p:sldId id="268" r:id="rId9"/>
    <p:sldId id="269" r:id="rId10"/>
    <p:sldId id="265" r:id="rId11"/>
    <p:sldId id="266" r:id="rId12"/>
    <p:sldId id="270" r:id="rId13"/>
  </p:sldIdLst>
  <p:sldSz cx="12192000" cy="6858000"/>
  <p:notesSz cx="7010400" cy="92964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5" d="100"/>
          <a:sy n="55" d="100"/>
        </p:scale>
        <p:origin x="1044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704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9459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79299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746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580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5902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6217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8240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9324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885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6171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523FB-2045-4CB0-9F10-90266A9BC5F2}" type="datetimeFigureOut">
              <a:rPr lang="es-CL" smtClean="0"/>
              <a:t>07-10-2019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76A60-B582-47A2-8DE7-7CFF7477E51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55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"/>
            <a:ext cx="12192000" cy="568127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48000" y="141147"/>
            <a:ext cx="9144000" cy="1746667"/>
          </a:xfrm>
        </p:spPr>
        <p:txBody>
          <a:bodyPr anchor="ctr"/>
          <a:lstStyle/>
          <a:p>
            <a:r>
              <a:rPr lang="es-CL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Fortalecimiento de la democracia en Chile</a:t>
            </a:r>
            <a:endParaRPr lang="es-CL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70230" y="5681272"/>
            <a:ext cx="4921770" cy="1176727"/>
          </a:xfrm>
          <a:ln w="12700">
            <a:noFill/>
            <a:prstDash val="sysDash"/>
          </a:ln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s-CL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Fabiola Freire Aguilar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s-CL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Licenciada en Ciencia política y gobierno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s-CL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Magister en Gobierno y Gerencia Pública 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s-CL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Directora Escuela Administración Pública</a:t>
            </a:r>
            <a:endParaRPr lang="es-CL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49835" y="4728449"/>
            <a:ext cx="70203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Seminario de partidos políticos y fortalecimiento de la democracia  constitucional.</a:t>
            </a:r>
          </a:p>
          <a:p>
            <a:endParaRPr lang="es-CL" sz="20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CL" sz="2000" i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Ciudad México, 11 de octubre de 2019</a:t>
            </a:r>
            <a:endParaRPr lang="es-CL" sz="2000" i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>
            <a:off x="249835" y="4848006"/>
            <a:ext cx="0" cy="1666529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0" y="5681271"/>
            <a:ext cx="6205928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37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27902" y="0"/>
            <a:ext cx="5464806" cy="1325563"/>
          </a:xfrm>
        </p:spPr>
        <p:txBody>
          <a:bodyPr/>
          <a:lstStyle/>
          <a:p>
            <a:r>
              <a:rPr lang="es-CL" dirty="0" smtClean="0"/>
              <a:t>Temática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27902" y="928963"/>
            <a:ext cx="5237128" cy="5576341"/>
          </a:xfrm>
          <a:solidFill>
            <a:schemeClr val="accent3">
              <a:lumMod val="20000"/>
              <a:lumOff val="80000"/>
            </a:schemeClr>
          </a:solidFill>
          <a:ln w="38100"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>
            <a:noAutofit/>
          </a:bodyPr>
          <a:lstStyle/>
          <a:p>
            <a:r>
              <a:rPr lang="es-CL" sz="22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Chile desde el regreso a la democracia</a:t>
            </a:r>
          </a:p>
          <a:p>
            <a:r>
              <a:rPr lang="es-CL" sz="22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Procesos electorales (rol de los partidos políticos y fortalecimiento de la democracia)</a:t>
            </a:r>
          </a:p>
          <a:p>
            <a:r>
              <a:rPr lang="es-CL" sz="22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Situación actual</a:t>
            </a:r>
          </a:p>
          <a:p>
            <a:pPr lvl="1"/>
            <a:r>
              <a:rPr lang="es-CL" sz="22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Fake </a:t>
            </a:r>
            <a:r>
              <a:rPr lang="es-CL" sz="2200" dirty="0" err="1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news</a:t>
            </a:r>
            <a:endParaRPr lang="es-CL" sz="2200" dirty="0" smtClean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es-CL" sz="22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Redes sociales </a:t>
            </a:r>
          </a:p>
          <a:p>
            <a:pPr lvl="1"/>
            <a:r>
              <a:rPr lang="es-CL" sz="22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Ciudadanía virtual</a:t>
            </a:r>
          </a:p>
          <a:p>
            <a:pPr lvl="1"/>
            <a:r>
              <a:rPr lang="es-CL" sz="22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Debilitamiento de la participación</a:t>
            </a:r>
          </a:p>
          <a:p>
            <a:r>
              <a:rPr lang="es-CL" sz="22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Desafíos futuros</a:t>
            </a:r>
          </a:p>
          <a:p>
            <a:pPr lvl="1"/>
            <a:r>
              <a:rPr lang="es-CL" sz="22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Conexión y reconexión</a:t>
            </a:r>
          </a:p>
          <a:p>
            <a:pPr lvl="1"/>
            <a:r>
              <a:rPr lang="es-CL" sz="22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</a:t>
            </a:r>
            <a:r>
              <a:rPr lang="es-CL" sz="22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uevos actores y demandas </a:t>
            </a:r>
          </a:p>
          <a:p>
            <a:pPr lvl="1"/>
            <a:r>
              <a:rPr lang="es-CL" sz="22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¿Cómo nos recuperamos? ¿Cómo recomponemos el tejido político? </a:t>
            </a:r>
            <a:endParaRPr lang="es-CL" sz="2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02789">
            <a:off x="548556" y="311730"/>
            <a:ext cx="3017363" cy="2615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5237">
            <a:off x="2180382" y="2576713"/>
            <a:ext cx="3291389" cy="18496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49107">
            <a:off x="1218516" y="4326501"/>
            <a:ext cx="2820703" cy="19306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051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43700" cy="6839388"/>
          </a:xfrm>
          <a:prstGeom prst="rect">
            <a:avLst/>
          </a:prstGeom>
        </p:spPr>
      </p:pic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6972300" y="5216525"/>
            <a:ext cx="4972050" cy="1279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dirty="0">
                <a:latin typeface="Segoe UI" panose="020B0502040204020203" pitchFamily="34" charset="0"/>
                <a:cs typeface="Segoe UI" panose="020B0502040204020203" pitchFamily="34" charset="0"/>
              </a:rPr>
              <a:t>B</a:t>
            </a:r>
            <a:r>
              <a:rPr lang="es-CL" dirty="0" smtClean="0">
                <a:latin typeface="Segoe UI" panose="020B0502040204020203" pitchFamily="34" charset="0"/>
                <a:cs typeface="Segoe UI" panose="020B0502040204020203" pitchFamily="34" charset="0"/>
              </a:rPr>
              <a:t>ombardeo a la Moneda</a:t>
            </a:r>
          </a:p>
          <a:p>
            <a:pPr marL="0" indent="0" algn="r">
              <a:buNone/>
            </a:pPr>
            <a:r>
              <a:rPr lang="es-CL" dirty="0" smtClean="0">
                <a:latin typeface="Segoe UI" panose="020B0502040204020203" pitchFamily="34" charset="0"/>
                <a:cs typeface="Segoe UI" panose="020B0502040204020203" pitchFamily="34" charset="0"/>
              </a:rPr>
              <a:t>11 de septiembre 1973.</a:t>
            </a:r>
            <a:endParaRPr lang="es-CL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662" y="1710612"/>
            <a:ext cx="4162413" cy="293758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575" y="381000"/>
            <a:ext cx="28575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1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1600200" y="6264275"/>
            <a:ext cx="9029700" cy="593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i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Plebiscito retorno a la democracia, 5 de octubre 1988.</a:t>
            </a:r>
            <a:endParaRPr lang="es-CL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999" y="1023937"/>
            <a:ext cx="8357001" cy="46910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44" y="193424"/>
            <a:ext cx="7294813" cy="410130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304" y="1168461"/>
            <a:ext cx="6968432" cy="389879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13" y="1843577"/>
            <a:ext cx="7269513" cy="427110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/>
          <a:srcRect t="5545" b="4303"/>
          <a:stretch/>
        </p:blipFill>
        <p:spPr>
          <a:xfrm>
            <a:off x="5294971" y="580292"/>
            <a:ext cx="6753225" cy="441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2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87261" y="39585"/>
            <a:ext cx="8288557" cy="830629"/>
          </a:xfrm>
        </p:spPr>
        <p:txBody>
          <a:bodyPr/>
          <a:lstStyle/>
          <a:p>
            <a:pPr algn="r"/>
            <a:r>
              <a:rPr lang="es-CL" dirty="0" smtClean="0"/>
              <a:t>Procesos electorales en democracia</a:t>
            </a:r>
            <a:endParaRPr lang="es-CL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255033"/>
              </p:ext>
            </p:extLst>
          </p:nvPr>
        </p:nvGraphicFramePr>
        <p:xfrm>
          <a:off x="1482189" y="1011882"/>
          <a:ext cx="9490611" cy="5440680"/>
        </p:xfrm>
        <a:graphic>
          <a:graphicData uri="http://schemas.openxmlformats.org/drawingml/2006/table">
            <a:tbl>
              <a:tblPr firstRow="1" firstCol="1" lastCol="1">
                <a:tableStyleId>{B301B821-A1FF-4177-AEE7-76D212191A09}</a:tableStyleId>
              </a:tblPr>
              <a:tblGrid>
                <a:gridCol w="2566546">
                  <a:extLst>
                    <a:ext uri="{9D8B030D-6E8A-4147-A177-3AD203B41FA5}">
                      <a16:colId xmlns:a16="http://schemas.microsoft.com/office/drawing/2014/main" val="1897261380"/>
                    </a:ext>
                  </a:extLst>
                </a:gridCol>
                <a:gridCol w="1388328">
                  <a:extLst>
                    <a:ext uri="{9D8B030D-6E8A-4147-A177-3AD203B41FA5}">
                      <a16:colId xmlns:a16="http://schemas.microsoft.com/office/drawing/2014/main" val="3898880928"/>
                    </a:ext>
                  </a:extLst>
                </a:gridCol>
                <a:gridCol w="2337311">
                  <a:extLst>
                    <a:ext uri="{9D8B030D-6E8A-4147-A177-3AD203B41FA5}">
                      <a16:colId xmlns:a16="http://schemas.microsoft.com/office/drawing/2014/main" val="541884850"/>
                    </a:ext>
                  </a:extLst>
                </a:gridCol>
                <a:gridCol w="1810098">
                  <a:extLst>
                    <a:ext uri="{9D8B030D-6E8A-4147-A177-3AD203B41FA5}">
                      <a16:colId xmlns:a16="http://schemas.microsoft.com/office/drawing/2014/main" val="2068785893"/>
                    </a:ext>
                  </a:extLst>
                </a:gridCol>
                <a:gridCol w="1388328">
                  <a:extLst>
                    <a:ext uri="{9D8B030D-6E8A-4147-A177-3AD203B41FA5}">
                      <a16:colId xmlns:a16="http://schemas.microsoft.com/office/drawing/2014/main" val="2864331040"/>
                    </a:ext>
                  </a:extLst>
                </a:gridCol>
              </a:tblGrid>
              <a:tr h="485549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Presidente electo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Año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Padrón electoral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Votos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% votos 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2510820"/>
                  </a:ext>
                </a:extLst>
              </a:tr>
              <a:tr h="485549">
                <a:tc>
                  <a:txBody>
                    <a:bodyPr/>
                    <a:lstStyle/>
                    <a:p>
                      <a:pPr algn="just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b="0" u="none" strike="noStrike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Patricio </a:t>
                      </a:r>
                      <a:r>
                        <a:rPr lang="es-CL" sz="2200" b="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Aylwin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1989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8.499.792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3.850.571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45,3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6198176"/>
                  </a:ext>
                </a:extLst>
              </a:tr>
              <a:tr h="485549">
                <a:tc>
                  <a:txBody>
                    <a:bodyPr/>
                    <a:lstStyle/>
                    <a:p>
                      <a:pPr algn="just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b="0" u="none" strike="noStrike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Eduardo </a:t>
                      </a:r>
                      <a:r>
                        <a:rPr lang="es-CL" sz="2200" b="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Frei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1993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9.052.632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4.040.497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44,6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178129"/>
                  </a:ext>
                </a:extLst>
              </a:tr>
              <a:tr h="485549">
                <a:tc>
                  <a:txBody>
                    <a:bodyPr/>
                    <a:lstStyle/>
                    <a:p>
                      <a:pPr algn="just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b="0" u="none" strike="noStrike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Ricardo </a:t>
                      </a:r>
                      <a:r>
                        <a:rPr lang="es-CL" sz="2200" b="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Lagos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1999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10.126.098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3.683.158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36,4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70994914"/>
                  </a:ext>
                </a:extLst>
              </a:tr>
              <a:tr h="485549">
                <a:tc>
                  <a:txBody>
                    <a:bodyPr/>
                    <a:lstStyle/>
                    <a:p>
                      <a:pPr algn="just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b="0" u="none" strike="noStrike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Michelle </a:t>
                      </a:r>
                      <a:r>
                        <a:rPr lang="es-CL" sz="2200" b="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Bachelet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2005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11.322.769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3.723.019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32,9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58258274"/>
                  </a:ext>
                </a:extLst>
              </a:tr>
              <a:tr h="485549">
                <a:tc>
                  <a:txBody>
                    <a:bodyPr/>
                    <a:lstStyle/>
                    <a:p>
                      <a:pPr algn="just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b="0" u="none" strike="noStrike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Sebastián </a:t>
                      </a:r>
                      <a:r>
                        <a:rPr lang="es-CL" sz="2200" b="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Piñera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2009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12.180.403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3.591.182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29,5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8126371"/>
                  </a:ext>
                </a:extLst>
              </a:tr>
              <a:tr h="485549">
                <a:tc>
                  <a:txBody>
                    <a:bodyPr/>
                    <a:lstStyle/>
                    <a:p>
                      <a:pPr algn="just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b="0" u="none" strike="noStrike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Michelle </a:t>
                      </a:r>
                      <a:r>
                        <a:rPr lang="es-CL" sz="2200" b="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Bachelet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2013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13.573.143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3.470.055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25,5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5081353"/>
                  </a:ext>
                </a:extLst>
              </a:tr>
              <a:tr h="485549">
                <a:tc>
                  <a:txBody>
                    <a:bodyPr/>
                    <a:lstStyle/>
                    <a:p>
                      <a:pPr algn="just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b="0" u="none" strike="noStrike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Sebastián </a:t>
                      </a:r>
                      <a:r>
                        <a:rPr lang="es-CL" sz="2200" b="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Piñera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2017</a:t>
                      </a:r>
                      <a:endParaRPr lang="es-CL" sz="22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14.308.151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3.796.918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2200" u="none" strike="noStrike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26,5</a:t>
                      </a:r>
                      <a:endParaRPr lang="es-CL" sz="22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7220480"/>
                  </a:ext>
                </a:extLst>
              </a:tr>
            </a:tbl>
          </a:graphicData>
        </a:graphic>
      </p:graphicFrame>
      <p:sp>
        <p:nvSpPr>
          <p:cNvPr id="8" name="Flecha abajo 7"/>
          <p:cNvSpPr/>
          <p:nvPr/>
        </p:nvSpPr>
        <p:spPr>
          <a:xfrm>
            <a:off x="11157438" y="4641345"/>
            <a:ext cx="545123" cy="1811217"/>
          </a:xfrm>
          <a:prstGeom prst="downArrow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/>
          <p:cNvSpPr/>
          <p:nvPr/>
        </p:nvSpPr>
        <p:spPr>
          <a:xfrm>
            <a:off x="9697916" y="3732221"/>
            <a:ext cx="1134208" cy="28620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l="72837" t="64103" r="16201" b="9487"/>
          <a:stretch/>
        </p:blipFill>
        <p:spPr>
          <a:xfrm>
            <a:off x="883197" y="4414111"/>
            <a:ext cx="565699" cy="76667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/>
          <a:srcRect l="49183" t="64359" r="39711" b="10000"/>
          <a:stretch/>
        </p:blipFill>
        <p:spPr>
          <a:xfrm>
            <a:off x="832293" y="3027856"/>
            <a:ext cx="619333" cy="80432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2"/>
          <a:srcRect l="38221" t="64615" r="50817" b="10257"/>
          <a:stretch/>
        </p:blipFill>
        <p:spPr>
          <a:xfrm>
            <a:off x="800944" y="2202336"/>
            <a:ext cx="647952" cy="83551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2"/>
          <a:srcRect l="24664" t="64103" r="63365" b="10769"/>
          <a:stretch/>
        </p:blipFill>
        <p:spPr>
          <a:xfrm>
            <a:off x="792667" y="1421065"/>
            <a:ext cx="661689" cy="78127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2"/>
          <a:srcRect l="72837" t="64103" r="16201" b="9487"/>
          <a:stretch/>
        </p:blipFill>
        <p:spPr>
          <a:xfrm>
            <a:off x="895196" y="5822016"/>
            <a:ext cx="565699" cy="7666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2"/>
          <a:srcRect l="60501" t="64616" r="27452" b="10513"/>
          <a:stretch/>
        </p:blipFill>
        <p:spPr>
          <a:xfrm>
            <a:off x="861963" y="5114085"/>
            <a:ext cx="603579" cy="700937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463" y="3774881"/>
            <a:ext cx="60355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8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39" y="329957"/>
            <a:ext cx="963637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r"/>
            <a:r>
              <a:rPr lang="es-CL" dirty="0" smtClean="0"/>
              <a:t>Procesos electorales </a:t>
            </a:r>
            <a:br>
              <a:rPr lang="es-CL" dirty="0" smtClean="0"/>
            </a:br>
            <a:r>
              <a:rPr lang="es-CL" dirty="0" smtClean="0"/>
              <a:t>en democracia</a:t>
            </a:r>
            <a:endParaRPr lang="es-CL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l="72210" t="11057" r="3598" b="28606"/>
          <a:stretch/>
        </p:blipFill>
        <p:spPr>
          <a:xfrm>
            <a:off x="479464" y="329957"/>
            <a:ext cx="4433495" cy="6216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l="72480" t="18508" r="3058" b="43991"/>
          <a:stretch/>
        </p:blipFill>
        <p:spPr>
          <a:xfrm>
            <a:off x="7473462" y="3340746"/>
            <a:ext cx="3799633" cy="3274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uadroTexto 11"/>
          <p:cNvSpPr txBox="1"/>
          <p:nvPr/>
        </p:nvSpPr>
        <p:spPr>
          <a:xfrm>
            <a:off x="5357336" y="1851441"/>
            <a:ext cx="61254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>
                <a:latin typeface="Segoe UI" panose="020B0502040204020203" pitchFamily="34" charset="0"/>
                <a:cs typeface="Segoe UI" panose="020B0502040204020203" pitchFamily="34" charset="0"/>
              </a:rPr>
              <a:t>Eliminación de senadores designados </a:t>
            </a:r>
            <a:r>
              <a:rPr lang="es-CL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(enclave autoritario dictadura militar)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i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Aumento de participación de independientes y partidos nuevos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i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Disminuye capacidad de lograr acuerdos políticos entre sectores aliados</a:t>
            </a:r>
            <a:endParaRPr lang="es-CL" i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203106" y="4318889"/>
            <a:ext cx="14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CL" dirty="0">
                <a:solidFill>
                  <a:srgbClr val="0070C0"/>
                </a:solidFill>
              </a:rPr>
              <a:t>Diputados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668731" y="5832232"/>
            <a:ext cx="14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Senadores</a:t>
            </a:r>
            <a:endParaRPr lang="es-CL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Flecha derecha 14"/>
          <p:cNvSpPr/>
          <p:nvPr/>
        </p:nvSpPr>
        <p:spPr>
          <a:xfrm flipH="1">
            <a:off x="5073069" y="4718999"/>
            <a:ext cx="1380484" cy="187109"/>
          </a:xfrm>
          <a:prstGeom prst="rightArrow">
            <a:avLst/>
          </a:prstGeom>
          <a:solidFill>
            <a:srgbClr val="92D05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Flecha derecha 15"/>
          <p:cNvSpPr/>
          <p:nvPr/>
        </p:nvSpPr>
        <p:spPr>
          <a:xfrm>
            <a:off x="5909528" y="6232342"/>
            <a:ext cx="1392483" cy="168458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613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70263"/>
            <a:ext cx="12192001" cy="1325563"/>
          </a:xfrm>
          <a:solidFill>
            <a:srgbClr val="002060"/>
          </a:solidFill>
        </p:spPr>
        <p:txBody>
          <a:bodyPr/>
          <a:lstStyle/>
          <a:p>
            <a:pPr algn="r"/>
            <a:r>
              <a:rPr lang="es-CL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Actualidad </a:t>
            </a:r>
            <a:br>
              <a:rPr lang="es-CL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CL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política en Chile</a:t>
            </a:r>
            <a:endParaRPr lang="es-CL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65852" y="3692391"/>
            <a:ext cx="5319748" cy="2856743"/>
          </a:xfrm>
        </p:spPr>
        <p:txBody>
          <a:bodyPr anchor="ctr">
            <a:noAutofit/>
          </a:bodyPr>
          <a:lstStyle/>
          <a:p>
            <a:pPr lvl="1"/>
            <a:r>
              <a:rPr lang="es-CL" dirty="0" smtClean="0">
                <a:latin typeface="Segoe UI" panose="020B0502040204020203" pitchFamily="34" charset="0"/>
                <a:cs typeface="Segoe UI" panose="020B0502040204020203" pitchFamily="34" charset="0"/>
              </a:rPr>
              <a:t>Fake </a:t>
            </a:r>
            <a:r>
              <a:rPr lang="es-CL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news</a:t>
            </a:r>
            <a:endParaRPr lang="es-CL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es-CL" dirty="0" smtClean="0">
                <a:latin typeface="Segoe UI" panose="020B0502040204020203" pitchFamily="34" charset="0"/>
                <a:cs typeface="Segoe UI" panose="020B0502040204020203" pitchFamily="34" charset="0"/>
              </a:rPr>
              <a:t>Redes sociales </a:t>
            </a:r>
          </a:p>
          <a:p>
            <a:pPr lvl="1"/>
            <a:r>
              <a:rPr lang="es-CL" dirty="0" smtClean="0">
                <a:latin typeface="Segoe UI" panose="020B0502040204020203" pitchFamily="34" charset="0"/>
                <a:cs typeface="Segoe UI" panose="020B0502040204020203" pitchFamily="34" charset="0"/>
              </a:rPr>
              <a:t>Ciudadanía virtual</a:t>
            </a:r>
          </a:p>
          <a:p>
            <a:pPr lvl="1"/>
            <a:r>
              <a:rPr lang="es-CL" dirty="0" smtClean="0">
                <a:latin typeface="Segoe UI" panose="020B0502040204020203" pitchFamily="34" charset="0"/>
                <a:cs typeface="Segoe UI" panose="020B0502040204020203" pitchFamily="34" charset="0"/>
              </a:rPr>
              <a:t>Debilitamiento de la participación y de la democracia </a:t>
            </a:r>
          </a:p>
          <a:p>
            <a:pPr lvl="1"/>
            <a:r>
              <a:rPr lang="es-CL" dirty="0" smtClean="0">
                <a:latin typeface="Segoe UI" panose="020B0502040204020203" pitchFamily="34" charset="0"/>
                <a:cs typeface="Segoe UI" panose="020B0502040204020203" pitchFamily="34" charset="0"/>
              </a:rPr>
              <a:t>Nuevos partidos (migración de votantes).</a:t>
            </a:r>
            <a:endParaRPr lang="es-CL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55501">
            <a:off x="650129" y="441496"/>
            <a:ext cx="2591747" cy="259174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87644">
            <a:off x="495004" y="4185422"/>
            <a:ext cx="3575686" cy="224901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3125">
            <a:off x="2496758" y="1778263"/>
            <a:ext cx="4613323" cy="2527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50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99" y="298939"/>
            <a:ext cx="976312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8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8093" y="1524420"/>
            <a:ext cx="934319" cy="9343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4502" t="21394" r="26304" b="12020"/>
          <a:stretch/>
        </p:blipFill>
        <p:spPr>
          <a:xfrm>
            <a:off x="6559063" y="2507580"/>
            <a:ext cx="5367244" cy="408441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150115" y="1001200"/>
            <a:ext cx="4185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u="sng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94</a:t>
            </a:r>
            <a:r>
              <a:rPr lang="es-CL" sz="2800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horas en el cargo</a:t>
            </a:r>
            <a:endParaRPr lang="es-CL" sz="28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21258" t="9135" r="34548" b="11538"/>
          <a:stretch/>
        </p:blipFill>
        <p:spPr>
          <a:xfrm>
            <a:off x="388618" y="457200"/>
            <a:ext cx="5941843" cy="5996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Elipse 7"/>
          <p:cNvSpPr/>
          <p:nvPr/>
        </p:nvSpPr>
        <p:spPr>
          <a:xfrm>
            <a:off x="6330461" y="2233246"/>
            <a:ext cx="5732585" cy="10023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4200" y="230957"/>
            <a:ext cx="1182107" cy="118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6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70263"/>
            <a:ext cx="12192001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r"/>
            <a:r>
              <a:rPr lang="es-CL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Desafíos</a:t>
            </a:r>
            <a:r>
              <a:rPr lang="es-CL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s-CL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CL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la democracia</a:t>
            </a:r>
            <a:endParaRPr lang="es-CL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000" y="4309605"/>
            <a:ext cx="6968115" cy="2303963"/>
          </a:xfrm>
        </p:spPr>
        <p:txBody>
          <a:bodyPr anchor="ctr">
            <a:noAutofit/>
          </a:bodyPr>
          <a:lstStyle/>
          <a:p>
            <a:pPr lvl="1"/>
            <a:r>
              <a:rPr lang="es-CL" sz="3200" dirty="0">
                <a:latin typeface="Segoe UI" panose="020B0502040204020203" pitchFamily="34" charset="0"/>
                <a:cs typeface="Segoe UI" panose="020B0502040204020203" pitchFamily="34" charset="0"/>
              </a:rPr>
              <a:t>Conexión con </a:t>
            </a:r>
            <a:r>
              <a:rPr lang="es-CL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ciudadanía.</a:t>
            </a:r>
            <a:endParaRPr lang="es-CL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es-CL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Nuevos actores, nuevas problemáticas, nuevas miradas. </a:t>
            </a:r>
            <a:endParaRPr lang="es-CL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es-CL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¿Cómo </a:t>
            </a:r>
            <a:r>
              <a:rPr lang="es-CL" sz="3200" dirty="0">
                <a:latin typeface="Segoe UI" panose="020B0502040204020203" pitchFamily="34" charset="0"/>
                <a:cs typeface="Segoe UI" panose="020B0502040204020203" pitchFamily="34" charset="0"/>
              </a:rPr>
              <a:t>nos recuperamos? ¿Cómo recomponemos el tejido político</a:t>
            </a:r>
            <a:r>
              <a:rPr lang="es-CL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es-CL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63198">
            <a:off x="418947" y="471437"/>
            <a:ext cx="3475892" cy="23112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50898">
            <a:off x="3315267" y="1763555"/>
            <a:ext cx="3665640" cy="205275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65997">
            <a:off x="6396404" y="3221695"/>
            <a:ext cx="3182326" cy="198335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12958" r="13130"/>
          <a:stretch/>
        </p:blipFill>
        <p:spPr>
          <a:xfrm rot="747180">
            <a:off x="9138064" y="4605146"/>
            <a:ext cx="2622452" cy="199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70263"/>
            <a:ext cx="12192001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r"/>
            <a:r>
              <a:rPr lang="es-CL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Desafíos</a:t>
            </a:r>
            <a:r>
              <a:rPr lang="es-CL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s-CL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CL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la democracia</a:t>
            </a:r>
            <a:endParaRPr lang="es-CL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96223" y="3313561"/>
            <a:ext cx="5595778" cy="2303963"/>
          </a:xfrm>
        </p:spPr>
        <p:txBody>
          <a:bodyPr anchor="ctr">
            <a:noAutofit/>
          </a:bodyPr>
          <a:lstStyle/>
          <a:p>
            <a:pPr lvl="1"/>
            <a:r>
              <a:rPr lang="es-CL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Transparencia y probidad</a:t>
            </a:r>
          </a:p>
          <a:p>
            <a:pPr lvl="1"/>
            <a:r>
              <a:rPr lang="es-CL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Nuevos estándares ciudadanos</a:t>
            </a:r>
          </a:p>
          <a:p>
            <a:pPr lvl="1"/>
            <a:r>
              <a:rPr lang="es-CL" sz="3200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Acountability</a:t>
            </a:r>
            <a:endParaRPr lang="es-CL" sz="32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es-CL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Jóvenes en el parlamento</a:t>
            </a:r>
            <a:endParaRPr lang="es-CL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48920">
            <a:off x="3973994" y="428535"/>
            <a:ext cx="3375164" cy="224601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40415">
            <a:off x="1396408" y="1928162"/>
            <a:ext cx="3803406" cy="222512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93893">
            <a:off x="600406" y="3727725"/>
            <a:ext cx="3454270" cy="229866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/>
          <a:srcRect r="8889"/>
          <a:stretch/>
        </p:blipFill>
        <p:spPr>
          <a:xfrm rot="638673">
            <a:off x="3839815" y="4548367"/>
            <a:ext cx="3108074" cy="191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0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"/>
            <a:ext cx="12192000" cy="5681272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70230" y="5681272"/>
            <a:ext cx="4921770" cy="1176727"/>
          </a:xfrm>
          <a:ln w="12700">
            <a:noFill/>
            <a:prstDash val="sysDash"/>
          </a:ln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s-CL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Fabiola Freire Aguilar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s-CL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Licenciada en Ciencia política y gobierno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s-CL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Magister en Gobierno y Gerencia Pública 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s-CL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Directora Escuela Administración Pública</a:t>
            </a:r>
            <a:endParaRPr lang="es-CL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>
            <a:off x="249835" y="4848006"/>
            <a:ext cx="0" cy="1666529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0" y="5681271"/>
            <a:ext cx="6205928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5099" t="5726" r="4986" b="20256"/>
          <a:stretch/>
        </p:blipFill>
        <p:spPr>
          <a:xfrm>
            <a:off x="692294" y="545123"/>
            <a:ext cx="6878387" cy="5662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5506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</TotalTime>
  <Words>295</Words>
  <Application>Microsoft Office PowerPoint</Application>
  <PresentationFormat>Panorámica</PresentationFormat>
  <Paragraphs>90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Segoe UI</vt:lpstr>
      <vt:lpstr>Wingdings</vt:lpstr>
      <vt:lpstr>Tema de Office</vt:lpstr>
      <vt:lpstr>Fortalecimiento de la democracia en Chile</vt:lpstr>
      <vt:lpstr>Temática</vt:lpstr>
      <vt:lpstr>Presentación de PowerPoint</vt:lpstr>
      <vt:lpstr>Presentación de PowerPoint</vt:lpstr>
      <vt:lpstr>Procesos electorales en democracia</vt:lpstr>
      <vt:lpstr>Procesos electorales  en democracia</vt:lpstr>
      <vt:lpstr>Actualidad  política en Chile</vt:lpstr>
      <vt:lpstr>Presentación de PowerPoint</vt:lpstr>
      <vt:lpstr>Presentación de PowerPoint</vt:lpstr>
      <vt:lpstr>Desafíos  para la democracia</vt:lpstr>
      <vt:lpstr>Desafíos  para la democracia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Fortalecimiento de la democracia en Chile</dc:title>
  <dc:creator>Fabiola Freire Aguilar</dc:creator>
  <cp:lastModifiedBy>Fabiola Freire Aguilar</cp:lastModifiedBy>
  <cp:revision>22</cp:revision>
  <cp:lastPrinted>2019-10-07T12:25:06Z</cp:lastPrinted>
  <dcterms:created xsi:type="dcterms:W3CDTF">2019-10-07T12:10:36Z</dcterms:created>
  <dcterms:modified xsi:type="dcterms:W3CDTF">2019-10-08T19:47:04Z</dcterms:modified>
</cp:coreProperties>
</file>